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97" r:id="rId5"/>
    <p:sldMasterId id="2147483710" r:id="rId6"/>
    <p:sldMasterId id="2147483807" r:id="rId7"/>
  </p:sldMasterIdLst>
  <p:notesMasterIdLst>
    <p:notesMasterId r:id="rId17"/>
  </p:notesMasterIdLst>
  <p:sldIdLst>
    <p:sldId id="2147469552" r:id="rId8"/>
    <p:sldId id="2147482707" r:id="rId9"/>
    <p:sldId id="2147482710" r:id="rId10"/>
    <p:sldId id="2147482747" r:id="rId11"/>
    <p:sldId id="2147482752" r:id="rId12"/>
    <p:sldId id="2147482745" r:id="rId13"/>
    <p:sldId id="2147482738" r:id="rId14"/>
    <p:sldId id="2147482743" r:id="rId15"/>
    <p:sldId id="2147482758" r:id="rId16"/>
  </p:sldIdLst>
  <p:sldSz cx="14630400" cy="8229600"/>
  <p:notesSz cx="7023100" cy="9309100"/>
  <p:defaultTextStyle>
    <a:defPPr>
      <a:defRPr lang="en-US"/>
    </a:defPPr>
    <a:lvl1pPr marL="0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95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94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192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587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984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381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780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176" algn="l" defTabSz="14627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9CF5D1-A36A-1B96-3337-4BE8F4C2B59D}" name="O'Hanlon, Rory C.  (EOHED)" initials="ORC(" userId="S::rory.c.ohanlon@mass.gov::b85f697f-f195-4d84-93dd-de284b9b93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ichter, Katherine (DOT)" initials="F(" lastIdx="18" clrIdx="6">
    <p:extLst>
      <p:ext uri="{19B8F6BF-5375-455C-9EA6-DF929625EA0E}">
        <p15:presenceInfo xmlns:p15="http://schemas.microsoft.com/office/powerpoint/2012/main" userId="S::katherine.fichter@dot.state.ma.us::7c6eaf3e-c3cd-477b-b2f2-c6d2adf721f1" providerId="AD"/>
      </p:ext>
    </p:extLst>
  </p:cmAuthor>
  <p:cmAuthor id="1" name="dhcd" initials="d" lastIdx="3" clrIdx="0">
    <p:extLst>
      <p:ext uri="{19B8F6BF-5375-455C-9EA6-DF929625EA0E}">
        <p15:presenceInfo xmlns:p15="http://schemas.microsoft.com/office/powerpoint/2012/main" userId="dhcd" providerId="None"/>
      </p:ext>
    </p:extLst>
  </p:cmAuthor>
  <p:cmAuthor id="8" name="Rubin, Roberta (OCD)" initials="R(" lastIdx="32" clrIdx="7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2" name="O'Hanlon, Rory C.  (EOHED)" initials="ORC(" lastIdx="4" clrIdx="1">
    <p:extLst>
      <p:ext uri="{19B8F6BF-5375-455C-9EA6-DF929625EA0E}">
        <p15:presenceInfo xmlns:p15="http://schemas.microsoft.com/office/powerpoint/2012/main" userId="S-1-5-21-1078081533-706699826-839522115-67836" providerId="AD"/>
      </p:ext>
    </p:extLst>
  </p:cmAuthor>
  <p:cmAuthor id="9" name="Kluchman, Chris (OCD)" initials="KC( [2]" lastIdx="49" clrIdx="8">
    <p:extLst>
      <p:ext uri="{19B8F6BF-5375-455C-9EA6-DF929625EA0E}">
        <p15:presenceInfo xmlns:p15="http://schemas.microsoft.com/office/powerpoint/2012/main" userId="S::Chris.Kluchman@mass.gov::3b2805cf-7dc0-4105-8ee7-e9f9424f61fe" providerId="AD"/>
      </p:ext>
    </p:extLst>
  </p:cmAuthor>
  <p:cmAuthor id="3" name="Kluchman, Chris (OCD)" initials="KC(" lastIdx="9" clrIdx="2">
    <p:extLst>
      <p:ext uri="{19B8F6BF-5375-455C-9EA6-DF929625EA0E}">
        <p15:presenceInfo xmlns:p15="http://schemas.microsoft.com/office/powerpoint/2012/main" userId="S-1-5-21-1078081533-706699826-839522115-73126" providerId="AD"/>
      </p:ext>
    </p:extLst>
  </p:cmAuthor>
  <p:cmAuthor id="10" name="Carlucci, Nathan (OCD)" initials="CN(" lastIdx="13" clrIdx="9">
    <p:extLst>
      <p:ext uri="{19B8F6BF-5375-455C-9EA6-DF929625EA0E}">
        <p15:presenceInfo xmlns:p15="http://schemas.microsoft.com/office/powerpoint/2012/main" userId="S::Nathan.Carlucci@mass.gov::d01984c1-122c-41de-89a2-98c80d354023" providerId="AD"/>
      </p:ext>
    </p:extLst>
  </p:cmAuthor>
  <p:cmAuthor id="4" name="Cosco, Jonathan (EOHED)" initials="CJ(" lastIdx="8" clrIdx="3">
    <p:extLst>
      <p:ext uri="{19B8F6BF-5375-455C-9EA6-DF929625EA0E}">
        <p15:presenceInfo xmlns:p15="http://schemas.microsoft.com/office/powerpoint/2012/main" userId="S::jonathan.cosco@mass.gov::ffa10014-ddfc-4ed6-a4b8-d93c3d8a122e" providerId="AD"/>
      </p:ext>
    </p:extLst>
  </p:cmAuthor>
  <p:cmAuthor id="11" name="Fruscio Altsman, Helena (EOHED)" initials="F(" lastIdx="3" clrIdx="10">
    <p:extLst>
      <p:ext uri="{19B8F6BF-5375-455C-9EA6-DF929625EA0E}">
        <p15:presenceInfo xmlns:p15="http://schemas.microsoft.com/office/powerpoint/2012/main" userId="S::helena.fruscio@mass.gov::23645823-652c-4151-b23a-e19ee4892d48" providerId="AD"/>
      </p:ext>
    </p:extLst>
  </p:cmAuthor>
  <p:cmAuthor id="5" name="O'Hanlon, Rory C.  (EOHED)" initials="ORC( [2]" lastIdx="54" clrIdx="4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6" name="Rubin, Roberta (OCD)" initials="RR(" lastIdx="8" clrIdx="5">
    <p:extLst>
      <p:ext uri="{19B8F6BF-5375-455C-9EA6-DF929625EA0E}">
        <p15:presenceInfo xmlns:p15="http://schemas.microsoft.com/office/powerpoint/2012/main" userId="Rubin, Roberta (OC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E7E"/>
    <a:srgbClr val="575757"/>
    <a:srgbClr val="30C1D7"/>
    <a:srgbClr val="3EAD92"/>
    <a:srgbClr val="A8B21C"/>
    <a:srgbClr val="197A56"/>
    <a:srgbClr val="FFFFFF"/>
    <a:srgbClr val="1F497D"/>
    <a:srgbClr val="627287"/>
    <a:srgbClr val="F47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BEEFF-A85B-439B-8222-ABA24A001A74}" v="7" dt="2023-07-17T23:41:50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63" autoAdjust="0"/>
    <p:restoredTop sz="95107" autoAdjust="0"/>
  </p:normalViewPr>
  <p:slideViewPr>
    <p:cSldViewPr snapToGrid="0">
      <p:cViewPr varScale="1">
        <p:scale>
          <a:sx n="65" d="100"/>
          <a:sy n="65" d="100"/>
        </p:scale>
        <p:origin x="1320" y="43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142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395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2794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192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5587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6984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8381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19780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1176" algn="l" defTabSz="14627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4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16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8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0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8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92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92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9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8D6EA-BFB4-46D9-AE29-A37DC2FD6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9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8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Relationship Id="rId4" Type="http://schemas.openxmlformats.org/officeDocument/2006/relationships/image" Target="../media/image6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4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821934"/>
            <a:ext cx="3413760" cy="438150"/>
          </a:xfrm>
        </p:spPr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4" y="7821934"/>
            <a:ext cx="4632961" cy="438150"/>
          </a:xfrm>
        </p:spPr>
        <p:txBody>
          <a:bodyPr/>
          <a:lstStyle>
            <a:lvl1pPr>
              <a:defRPr sz="13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1" y="7821934"/>
            <a:ext cx="3413760" cy="438150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7663"/>
            <a:ext cx="4813300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5"/>
            <a:ext cx="8178800" cy="7023736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5" y="1722124"/>
            <a:ext cx="4813300" cy="5629276"/>
          </a:xfrm>
        </p:spPr>
        <p:txBody>
          <a:bodyPr/>
          <a:lstStyle>
            <a:lvl1pPr marL="0" indent="0">
              <a:buNone/>
              <a:defRPr sz="2300"/>
            </a:lvl1pPr>
            <a:lvl2pPr marL="731425" indent="0">
              <a:buNone/>
              <a:defRPr sz="1900"/>
            </a:lvl2pPr>
            <a:lvl3pPr marL="1462852" indent="0">
              <a:buNone/>
              <a:defRPr sz="1600"/>
            </a:lvl3pPr>
            <a:lvl4pPr marL="2194279" indent="0">
              <a:buNone/>
              <a:defRPr sz="1400"/>
            </a:lvl4pPr>
            <a:lvl5pPr marL="2925704" indent="0">
              <a:buNone/>
              <a:defRPr sz="1400"/>
            </a:lvl5pPr>
            <a:lvl6pPr marL="3657131" indent="0">
              <a:buNone/>
              <a:defRPr sz="1400"/>
            </a:lvl6pPr>
            <a:lvl7pPr marL="4388556" indent="0">
              <a:buNone/>
              <a:defRPr sz="1400"/>
            </a:lvl7pPr>
            <a:lvl8pPr marL="5119984" indent="0">
              <a:buNone/>
              <a:defRPr sz="1400"/>
            </a:lvl8pPr>
            <a:lvl9pPr marL="58514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02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4"/>
            <a:ext cx="8778240" cy="68008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200"/>
            </a:lvl1pPr>
            <a:lvl2pPr marL="731425" indent="0">
              <a:buNone/>
              <a:defRPr sz="4400"/>
            </a:lvl2pPr>
            <a:lvl3pPr marL="1462852" indent="0">
              <a:buNone/>
              <a:defRPr sz="3800"/>
            </a:lvl3pPr>
            <a:lvl4pPr marL="2194279" indent="0">
              <a:buNone/>
              <a:defRPr sz="3200"/>
            </a:lvl4pPr>
            <a:lvl5pPr marL="2925704" indent="0">
              <a:buNone/>
              <a:defRPr sz="3200"/>
            </a:lvl5pPr>
            <a:lvl6pPr marL="3657131" indent="0">
              <a:buNone/>
              <a:defRPr sz="3200"/>
            </a:lvl6pPr>
            <a:lvl7pPr marL="4388556" indent="0">
              <a:buNone/>
              <a:defRPr sz="3200"/>
            </a:lvl7pPr>
            <a:lvl8pPr marL="5119984" indent="0">
              <a:buNone/>
              <a:defRPr sz="3200"/>
            </a:lvl8pPr>
            <a:lvl9pPr marL="585141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6"/>
          </a:xfrm>
        </p:spPr>
        <p:txBody>
          <a:bodyPr/>
          <a:lstStyle>
            <a:lvl1pPr marL="0" indent="0">
              <a:buNone/>
              <a:defRPr sz="2300"/>
            </a:lvl1pPr>
            <a:lvl2pPr marL="731425" indent="0">
              <a:buNone/>
              <a:defRPr sz="1900"/>
            </a:lvl2pPr>
            <a:lvl3pPr marL="1462852" indent="0">
              <a:buNone/>
              <a:defRPr sz="1600"/>
            </a:lvl3pPr>
            <a:lvl4pPr marL="2194279" indent="0">
              <a:buNone/>
              <a:defRPr sz="1400"/>
            </a:lvl4pPr>
            <a:lvl5pPr marL="2925704" indent="0">
              <a:buNone/>
              <a:defRPr sz="1400"/>
            </a:lvl5pPr>
            <a:lvl6pPr marL="3657131" indent="0">
              <a:buNone/>
              <a:defRPr sz="1400"/>
            </a:lvl6pPr>
            <a:lvl7pPr marL="4388556" indent="0">
              <a:buNone/>
              <a:defRPr sz="1400"/>
            </a:lvl7pPr>
            <a:lvl8pPr marL="5119984" indent="0">
              <a:buNone/>
              <a:defRPr sz="1400"/>
            </a:lvl8pPr>
            <a:lvl9pPr marL="58514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185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27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3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3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89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11384283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000" y="747363"/>
            <a:ext cx="13120020" cy="39887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42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4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4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2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821933"/>
            <a:ext cx="3413760" cy="438150"/>
          </a:xfrm>
        </p:spPr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2" y="7821933"/>
            <a:ext cx="4632961" cy="438150"/>
          </a:xfrm>
        </p:spPr>
        <p:txBody>
          <a:bodyPr/>
          <a:lstStyle>
            <a:lvl1pPr>
              <a:defRPr sz="13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1" y="7821933"/>
            <a:ext cx="3413760" cy="438150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9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36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727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7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201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6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7"/>
            <a:ext cx="646430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455" indent="0">
              <a:buNone/>
              <a:defRPr sz="3200" b="1"/>
            </a:lvl2pPr>
            <a:lvl3pPr marL="1462910" indent="0">
              <a:buNone/>
              <a:defRPr sz="2900" b="1"/>
            </a:lvl3pPr>
            <a:lvl4pPr marL="2194367" indent="0">
              <a:buNone/>
              <a:defRPr sz="2500" b="1"/>
            </a:lvl4pPr>
            <a:lvl5pPr marL="2925821" indent="0">
              <a:buNone/>
              <a:defRPr sz="2500" b="1"/>
            </a:lvl5pPr>
            <a:lvl6pPr marL="3657277" indent="0">
              <a:buNone/>
              <a:defRPr sz="2500" b="1"/>
            </a:lvl6pPr>
            <a:lvl7pPr marL="4388732" indent="0">
              <a:buNone/>
              <a:defRPr sz="2500" b="1"/>
            </a:lvl7pPr>
            <a:lvl8pPr marL="5120188" indent="0">
              <a:buNone/>
              <a:defRPr sz="2500" b="1"/>
            </a:lvl8pPr>
            <a:lvl9pPr marL="585164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7"/>
            <a:ext cx="646684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455" indent="0">
              <a:buNone/>
              <a:defRPr sz="3200" b="1"/>
            </a:lvl2pPr>
            <a:lvl3pPr marL="1462910" indent="0">
              <a:buNone/>
              <a:defRPr sz="2900" b="1"/>
            </a:lvl3pPr>
            <a:lvl4pPr marL="2194367" indent="0">
              <a:buNone/>
              <a:defRPr sz="2500" b="1"/>
            </a:lvl4pPr>
            <a:lvl5pPr marL="2925821" indent="0">
              <a:buNone/>
              <a:defRPr sz="2500" b="1"/>
            </a:lvl5pPr>
            <a:lvl6pPr marL="3657277" indent="0">
              <a:buNone/>
              <a:defRPr sz="2500" b="1"/>
            </a:lvl6pPr>
            <a:lvl7pPr marL="4388732" indent="0">
              <a:buNone/>
              <a:defRPr sz="2500" b="1"/>
            </a:lvl7pPr>
            <a:lvl8pPr marL="5120188" indent="0">
              <a:buNone/>
              <a:defRPr sz="2500" b="1"/>
            </a:lvl8pPr>
            <a:lvl9pPr marL="585164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025" y="91441"/>
            <a:ext cx="1371785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19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7662"/>
            <a:ext cx="4813300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4"/>
            <a:ext cx="8178800" cy="7023736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5" y="1722124"/>
            <a:ext cx="4813300" cy="5629276"/>
          </a:xfrm>
        </p:spPr>
        <p:txBody>
          <a:bodyPr/>
          <a:lstStyle>
            <a:lvl1pPr marL="0" indent="0">
              <a:buNone/>
              <a:defRPr sz="2300"/>
            </a:lvl1pPr>
            <a:lvl2pPr marL="731455" indent="0">
              <a:buNone/>
              <a:defRPr sz="1900"/>
            </a:lvl2pPr>
            <a:lvl3pPr marL="1462910" indent="0">
              <a:buNone/>
              <a:defRPr sz="1600"/>
            </a:lvl3pPr>
            <a:lvl4pPr marL="2194367" indent="0">
              <a:buNone/>
              <a:defRPr sz="1400"/>
            </a:lvl4pPr>
            <a:lvl5pPr marL="2925821" indent="0">
              <a:buNone/>
              <a:defRPr sz="1400"/>
            </a:lvl5pPr>
            <a:lvl6pPr marL="3657277" indent="0">
              <a:buNone/>
              <a:defRPr sz="1400"/>
            </a:lvl6pPr>
            <a:lvl7pPr marL="4388732" indent="0">
              <a:buNone/>
              <a:defRPr sz="1400"/>
            </a:lvl7pPr>
            <a:lvl8pPr marL="5120188" indent="0">
              <a:buNone/>
              <a:defRPr sz="1400"/>
            </a:lvl8pPr>
            <a:lvl9pPr marL="58516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3"/>
            <a:ext cx="8778240" cy="68008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200"/>
            </a:lvl1pPr>
            <a:lvl2pPr marL="731455" indent="0">
              <a:buNone/>
              <a:defRPr sz="4400"/>
            </a:lvl2pPr>
            <a:lvl3pPr marL="1462910" indent="0">
              <a:buNone/>
              <a:defRPr sz="3800"/>
            </a:lvl3pPr>
            <a:lvl4pPr marL="2194367" indent="0">
              <a:buNone/>
              <a:defRPr sz="3200"/>
            </a:lvl4pPr>
            <a:lvl5pPr marL="2925821" indent="0">
              <a:buNone/>
              <a:defRPr sz="3200"/>
            </a:lvl5pPr>
            <a:lvl6pPr marL="3657277" indent="0">
              <a:buNone/>
              <a:defRPr sz="3200"/>
            </a:lvl6pPr>
            <a:lvl7pPr marL="4388732" indent="0">
              <a:buNone/>
              <a:defRPr sz="3200"/>
            </a:lvl7pPr>
            <a:lvl8pPr marL="5120188" indent="0">
              <a:buNone/>
              <a:defRPr sz="3200"/>
            </a:lvl8pPr>
            <a:lvl9pPr marL="585164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6"/>
          </a:xfrm>
        </p:spPr>
        <p:txBody>
          <a:bodyPr/>
          <a:lstStyle>
            <a:lvl1pPr marL="0" indent="0">
              <a:buNone/>
              <a:defRPr sz="2300"/>
            </a:lvl1pPr>
            <a:lvl2pPr marL="731455" indent="0">
              <a:buNone/>
              <a:defRPr sz="1900"/>
            </a:lvl2pPr>
            <a:lvl3pPr marL="1462910" indent="0">
              <a:buNone/>
              <a:defRPr sz="1600"/>
            </a:lvl3pPr>
            <a:lvl4pPr marL="2194367" indent="0">
              <a:buNone/>
              <a:defRPr sz="1400"/>
            </a:lvl4pPr>
            <a:lvl5pPr marL="2925821" indent="0">
              <a:buNone/>
              <a:defRPr sz="1400"/>
            </a:lvl5pPr>
            <a:lvl6pPr marL="3657277" indent="0">
              <a:buNone/>
              <a:defRPr sz="1400"/>
            </a:lvl6pPr>
            <a:lvl7pPr marL="4388732" indent="0">
              <a:buNone/>
              <a:defRPr sz="1400"/>
            </a:lvl7pPr>
            <a:lvl8pPr marL="5120188" indent="0">
              <a:buNone/>
              <a:defRPr sz="1400"/>
            </a:lvl8pPr>
            <a:lvl9pPr marL="58516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0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2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2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1" y="1937207"/>
            <a:ext cx="2966084" cy="337272"/>
          </a:xfrm>
        </p:spPr>
        <p:txBody>
          <a:bodyPr wrap="square">
            <a:spAutoFit/>
          </a:bodyPr>
          <a:lstStyle>
            <a:lvl1pPr>
              <a:defRPr lang="en-US" sz="216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160" smtClean="0"/>
            </a:lvl2pPr>
            <a:lvl3pPr>
              <a:defRPr lang="en-US" sz="2160" smtClean="0"/>
            </a:lvl3pPr>
            <a:lvl4pPr>
              <a:defRPr lang="en-US" sz="2160" smtClean="0">
                <a:solidFill>
                  <a:schemeClr val="tx1"/>
                </a:solidFill>
              </a:defRPr>
            </a:lvl4pPr>
            <a:lvl5pPr>
              <a:defRPr lang="en-US" sz="2160"/>
            </a:lvl5pPr>
          </a:lstStyle>
          <a:p>
            <a:pPr lvl="0" defTabSz="1097280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74320" y="640080"/>
            <a:ext cx="9531223" cy="531812"/>
          </a:xfrm>
        </p:spPr>
        <p:txBody>
          <a:bodyPr wrap="square">
            <a:spAutoFit/>
          </a:bodyPr>
          <a:lstStyle>
            <a:lvl1pPr>
              <a:defRPr lang="en-US" sz="384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097280">
              <a:spcBef>
                <a:spcPts val="72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75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727545"/>
            <a:ext cx="12141016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5222" y="1463041"/>
            <a:ext cx="13320797" cy="6150692"/>
          </a:xfrm>
          <a:prstGeom prst="rect">
            <a:avLst/>
          </a:prstGeom>
        </p:spPr>
        <p:txBody>
          <a:bodyPr/>
          <a:lstStyle>
            <a:lvl1pPr>
              <a:buClrTx/>
              <a:defRPr sz="24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68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8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8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914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727545"/>
            <a:ext cx="12141016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7211" y="77724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37210" y="640080"/>
            <a:ext cx="899922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55221" y="365760"/>
            <a:ext cx="12007840" cy="274320"/>
          </a:xfrm>
        </p:spPr>
        <p:txBody>
          <a:bodyPr/>
          <a:lstStyle>
            <a:lvl1pPr>
              <a:defRPr kumimoji="0" lang="en-US" sz="132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5222" y="1463040"/>
            <a:ext cx="6553244" cy="6217920"/>
          </a:xfrm>
          <a:prstGeom prst="rect">
            <a:avLst/>
          </a:prstGeom>
        </p:spPr>
        <p:txBody>
          <a:bodyPr/>
          <a:lstStyle>
            <a:lvl1pPr>
              <a:defRPr sz="1920"/>
            </a:lvl1pPr>
            <a:lvl2pPr>
              <a:defRPr sz="192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322774" y="1463040"/>
            <a:ext cx="6553244" cy="6217920"/>
          </a:xfrm>
          <a:prstGeom prst="rect">
            <a:avLst/>
          </a:prstGeom>
        </p:spPr>
        <p:txBody>
          <a:bodyPr/>
          <a:lstStyle>
            <a:lvl1pPr>
              <a:defRPr sz="1920"/>
            </a:lvl1pPr>
            <a:lvl2pPr>
              <a:defRPr sz="192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5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727545"/>
            <a:ext cx="12141016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7211" y="77724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37210" y="640080"/>
            <a:ext cx="899922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55221" y="365760"/>
            <a:ext cx="12007840" cy="274320"/>
          </a:xfrm>
        </p:spPr>
        <p:txBody>
          <a:bodyPr/>
          <a:lstStyle>
            <a:lvl1pPr>
              <a:defRPr kumimoji="0" lang="en-US" sz="132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211" y="2502754"/>
            <a:ext cx="13338810" cy="490695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6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6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7211" y="77724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727545"/>
            <a:ext cx="12141016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7210" y="640080"/>
            <a:ext cx="899922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55221" y="365760"/>
            <a:ext cx="12007840" cy="274320"/>
          </a:xfrm>
        </p:spPr>
        <p:txBody>
          <a:bodyPr/>
          <a:lstStyle>
            <a:lvl1pPr>
              <a:defRPr kumimoji="0" lang="en-US" sz="132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1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570"/>
            <a:ext cx="5633280" cy="8231171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55222" y="1853129"/>
            <a:ext cx="4142880" cy="1794953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84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5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541691" y="3201649"/>
            <a:ext cx="11544589" cy="3841231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541692" y="1713757"/>
            <a:ext cx="1137206" cy="1137206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39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7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5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69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3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197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1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56000" y="4592160"/>
            <a:ext cx="13124160" cy="2449440"/>
          </a:xfrm>
        </p:spPr>
        <p:txBody>
          <a:bodyPr anchor="t">
            <a:noAutofit/>
          </a:bodyPr>
          <a:lstStyle>
            <a:lvl1pPr>
              <a:defRPr sz="64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742678" y="4416019"/>
            <a:ext cx="1389156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8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877994" y="0"/>
            <a:ext cx="500341" cy="82296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89541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5223" y="3217324"/>
            <a:ext cx="3753457" cy="17949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84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1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598728" y="0"/>
            <a:ext cx="500341" cy="8229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8606347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55222" y="747360"/>
            <a:ext cx="7508160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3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05282" y="0"/>
            <a:ext cx="500341" cy="82296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5223" y="3217324"/>
            <a:ext cx="3753457" cy="17949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84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896916" y="-1570"/>
            <a:ext cx="9733484" cy="82311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1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827499" y="0"/>
            <a:ext cx="500341" cy="8229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310426" y="0"/>
            <a:ext cx="7319972" cy="82296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16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5222" y="2142720"/>
            <a:ext cx="5266080" cy="394416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52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1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891820" y="0"/>
            <a:ext cx="500341" cy="822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9383452" y="0"/>
            <a:ext cx="5246948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84031" y="0"/>
            <a:ext cx="5246370" cy="82296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92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1384281" y="4700763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5222" y="2165580"/>
            <a:ext cx="749706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1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829" y="1572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3317044"/>
            <a:ext cx="2974366" cy="157717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84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30" y="4308479"/>
            <a:ext cx="1638300" cy="4059554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03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3317044"/>
            <a:ext cx="2974366" cy="1577173"/>
          </a:xfrm>
        </p:spPr>
        <p:txBody>
          <a:bodyPr anchor="ctr" anchorCtr="0">
            <a:noAutofit/>
          </a:bodyPr>
          <a:lstStyle>
            <a:lvl1pPr>
              <a:defRPr sz="384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609571" y="4083394"/>
            <a:ext cx="3233599" cy="4154094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7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6512304" cy="82296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5223" y="2142720"/>
            <a:ext cx="487468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1" y="4073271"/>
            <a:ext cx="1558290" cy="4286250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0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6512304" cy="82296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5223" y="2142720"/>
            <a:ext cx="487468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4293671" y="4099560"/>
            <a:ext cx="3233599" cy="413004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1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7636255" cy="82296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747360"/>
            <a:ext cx="5608375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67" y="4307527"/>
            <a:ext cx="1638300" cy="4059554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7636255" cy="82296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747360"/>
            <a:ext cx="5608375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52207" y="4089364"/>
            <a:ext cx="3233599" cy="414786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4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10135487" cy="82296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55222" y="747360"/>
            <a:ext cx="7508160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07" y="4307527"/>
            <a:ext cx="1638300" cy="4059554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3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10135487" cy="82296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55222" y="747360"/>
            <a:ext cx="7508160" cy="56507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08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881154" y="4089364"/>
            <a:ext cx="3233599" cy="414786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0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4591600"/>
            <a:ext cx="13119840" cy="1927860"/>
          </a:xfrm>
        </p:spPr>
        <p:txBody>
          <a:bodyPr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4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756000" y="750570"/>
            <a:ext cx="1119226" cy="111922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4591600"/>
            <a:ext cx="13119840" cy="1927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6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8156954" y="121732"/>
            <a:ext cx="923108" cy="1202378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4630400" cy="7040802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48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7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5222" y="642857"/>
            <a:ext cx="11807059" cy="565078"/>
          </a:xfrm>
        </p:spPr>
        <p:txBody>
          <a:bodyPr/>
          <a:lstStyle>
            <a:lvl1pPr>
              <a:defRPr sz="40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0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7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0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7"/>
            <a:ext cx="646430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395" indent="0">
              <a:buNone/>
              <a:defRPr sz="3200" b="1"/>
            </a:lvl2pPr>
            <a:lvl3pPr marL="1462794" indent="0">
              <a:buNone/>
              <a:defRPr sz="2900" b="1"/>
            </a:lvl3pPr>
            <a:lvl4pPr marL="2194192" indent="0">
              <a:buNone/>
              <a:defRPr sz="2500" b="1"/>
            </a:lvl4pPr>
            <a:lvl5pPr marL="2925587" indent="0">
              <a:buNone/>
              <a:defRPr sz="2500" b="1"/>
            </a:lvl5pPr>
            <a:lvl6pPr marL="3656984" indent="0">
              <a:buNone/>
              <a:defRPr sz="2500" b="1"/>
            </a:lvl6pPr>
            <a:lvl7pPr marL="4388381" indent="0">
              <a:buNone/>
              <a:defRPr sz="2500" b="1"/>
            </a:lvl7pPr>
            <a:lvl8pPr marL="5119780" indent="0">
              <a:buNone/>
              <a:defRPr sz="2500" b="1"/>
            </a:lvl8pPr>
            <a:lvl9pPr marL="585117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7"/>
            <a:ext cx="646684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395" indent="0">
              <a:buNone/>
              <a:defRPr sz="3200" b="1"/>
            </a:lvl2pPr>
            <a:lvl3pPr marL="1462794" indent="0">
              <a:buNone/>
              <a:defRPr sz="2900" b="1"/>
            </a:lvl3pPr>
            <a:lvl4pPr marL="2194192" indent="0">
              <a:buNone/>
              <a:defRPr sz="2500" b="1"/>
            </a:lvl4pPr>
            <a:lvl5pPr marL="2925587" indent="0">
              <a:buNone/>
              <a:defRPr sz="2500" b="1"/>
            </a:lvl5pPr>
            <a:lvl6pPr marL="3656984" indent="0">
              <a:buNone/>
              <a:defRPr sz="2500" b="1"/>
            </a:lvl6pPr>
            <a:lvl7pPr marL="4388381" indent="0">
              <a:buNone/>
              <a:defRPr sz="2500" b="1"/>
            </a:lvl7pPr>
            <a:lvl8pPr marL="5119780" indent="0">
              <a:buNone/>
              <a:defRPr sz="2500" b="1"/>
            </a:lvl8pPr>
            <a:lvl9pPr marL="585117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026" y="91441"/>
            <a:ext cx="1371785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6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84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91438"/>
            <a:ext cx="14630400" cy="83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840480" y="7754194"/>
            <a:ext cx="69494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44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74320" y="640080"/>
            <a:ext cx="9531223" cy="5318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sz="3840"/>
              <a:t>Thank you</a:t>
            </a:r>
            <a:endParaRPr lang="en-US" sz="3840"/>
          </a:p>
        </p:txBody>
      </p:sp>
    </p:spTree>
    <p:extLst>
      <p:ext uri="{BB962C8B-B14F-4D97-AF65-F5344CB8AC3E}">
        <p14:creationId xmlns:p14="http://schemas.microsoft.com/office/powerpoint/2010/main" val="3843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720" y="-1"/>
            <a:ext cx="14632560" cy="82296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200"/>
                </a:spcAft>
              </a:pPr>
              <a:endParaRPr lang="en-US" sz="14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15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91438"/>
            <a:ext cx="14630400" cy="83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1" y="1937207"/>
            <a:ext cx="2966084" cy="337272"/>
          </a:xfrm>
        </p:spPr>
        <p:txBody>
          <a:bodyPr wrap="square">
            <a:spAutoFit/>
          </a:bodyPr>
          <a:lstStyle>
            <a:lvl1pPr>
              <a:defRPr lang="en-US" sz="216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160" smtClean="0"/>
            </a:lvl2pPr>
            <a:lvl3pPr>
              <a:defRPr lang="en-US" sz="2160" smtClean="0"/>
            </a:lvl3pPr>
            <a:lvl4pPr>
              <a:defRPr lang="en-US" sz="2160" smtClean="0">
                <a:solidFill>
                  <a:schemeClr val="tx1"/>
                </a:solidFill>
              </a:defRPr>
            </a:lvl4pPr>
            <a:lvl5pPr>
              <a:defRPr lang="en-US" sz="2160"/>
            </a:lvl5pPr>
          </a:lstStyle>
          <a:p>
            <a:pPr lvl="0" defTabSz="1097280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40480" y="7754194"/>
            <a:ext cx="69494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44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74320" y="640080"/>
            <a:ext cx="9531223" cy="531812"/>
          </a:xfrm>
        </p:spPr>
        <p:txBody>
          <a:bodyPr wrap="square">
            <a:spAutoFit/>
          </a:bodyPr>
          <a:lstStyle>
            <a:lvl1pPr>
              <a:defRPr lang="en-US" sz="384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097280">
              <a:spcBef>
                <a:spcPts val="72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651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7210" y="806402"/>
            <a:ext cx="12025850" cy="39887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37211" y="77724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7210" y="640080"/>
            <a:ext cx="899922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55221" y="365760"/>
            <a:ext cx="12007840" cy="274320"/>
          </a:xfrm>
        </p:spPr>
        <p:txBody>
          <a:bodyPr/>
          <a:lstStyle>
            <a:lvl1pPr>
              <a:defRPr kumimoji="0" lang="en-US" sz="132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5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10" y="806402"/>
            <a:ext cx="12025850" cy="39887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211" y="2502754"/>
            <a:ext cx="13338810" cy="488757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7211" y="13716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7211" y="7772400"/>
            <a:ext cx="1333881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7210" y="640080"/>
            <a:ext cx="120258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7210" y="640080"/>
            <a:ext cx="899922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55221" y="365760"/>
            <a:ext cx="12007840" cy="274320"/>
          </a:xfrm>
        </p:spPr>
        <p:txBody>
          <a:bodyPr/>
          <a:lstStyle>
            <a:lvl1pPr>
              <a:defRPr kumimoji="0" lang="en-US" sz="132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3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570"/>
            <a:ext cx="5633280" cy="8231171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55222" y="2590785"/>
            <a:ext cx="4492800" cy="65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2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1472458"/>
            <a:ext cx="4492800" cy="797756"/>
          </a:xfrm>
        </p:spPr>
        <p:txBody>
          <a:bodyPr anchor="t">
            <a:noAutofit/>
          </a:bodyPr>
          <a:lstStyle>
            <a:lvl1pPr>
              <a:defRPr sz="288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7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541691" y="3201649"/>
            <a:ext cx="11544589" cy="3841231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536832" y="1708898"/>
            <a:ext cx="1142065" cy="1142065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4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56000" y="4592160"/>
            <a:ext cx="13124160" cy="2449440"/>
          </a:xfrm>
        </p:spPr>
        <p:txBody>
          <a:bodyPr anchor="t">
            <a:noAutofit/>
          </a:bodyPr>
          <a:lstStyle>
            <a:lvl1pPr>
              <a:defRPr sz="648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756001" y="4416019"/>
            <a:ext cx="13870304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4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877994" y="0"/>
            <a:ext cx="500341" cy="82296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89541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5223" y="3217324"/>
            <a:ext cx="3753457" cy="17949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8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1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598728" y="0"/>
            <a:ext cx="500341" cy="82296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8606347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223" y="747361"/>
            <a:ext cx="7531835" cy="3988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6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0835096" y="0"/>
            <a:ext cx="500341" cy="822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10841126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9721901" cy="3988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7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05282" y="0"/>
            <a:ext cx="500341" cy="82296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5223" y="3217324"/>
            <a:ext cx="3753457" cy="17949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896916" y="-1570"/>
            <a:ext cx="9733484" cy="823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827499" y="0"/>
            <a:ext cx="500341" cy="8229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310426" y="0"/>
            <a:ext cx="7319972" cy="82296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16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5222" y="2142720"/>
            <a:ext cx="5266080" cy="394416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52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9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891820" y="0"/>
            <a:ext cx="500341" cy="8229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9383452" y="0"/>
            <a:ext cx="5246948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84031" y="0"/>
            <a:ext cx="5246370" cy="82296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92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5222" y="2142720"/>
            <a:ext cx="749706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3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829" y="1572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3317044"/>
            <a:ext cx="2974366" cy="157717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8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30" y="4308479"/>
            <a:ext cx="1638300" cy="4059554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92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829" y="1572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222" y="3317044"/>
            <a:ext cx="2974366" cy="157717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609571" y="4083394"/>
            <a:ext cx="3233599" cy="4154094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5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6512304" cy="82296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5223" y="2142720"/>
            <a:ext cx="487468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1" y="4073271"/>
            <a:ext cx="1558290" cy="4286250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3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2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6512304" cy="82296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5223" y="2142720"/>
            <a:ext cx="4874682" cy="394416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8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4293671" y="4099560"/>
            <a:ext cx="3233599" cy="413004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7636255" cy="82296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5697386" cy="3988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67" y="4307527"/>
            <a:ext cx="1638300" cy="4059554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8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7636255" cy="82296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5697386" cy="39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52207" y="4089364"/>
            <a:ext cx="3233599" cy="414786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5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10135487" cy="82296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7505395" cy="3988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07" y="4307527"/>
            <a:ext cx="1638300" cy="4059554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10135487" cy="82296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7505395" cy="39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881154" y="4089364"/>
            <a:ext cx="3233599" cy="414786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7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4591600"/>
            <a:ext cx="13119840" cy="1927860"/>
          </a:xfrm>
        </p:spPr>
        <p:txBody>
          <a:bodyPr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5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756000" y="750570"/>
            <a:ext cx="1119226" cy="111922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4591600"/>
            <a:ext cx="13119840" cy="1927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9728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 lang="en-US" sz="648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8156954" y="121732"/>
            <a:ext cx="923108" cy="1202378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4630400" cy="7040802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48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3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222" y="747361"/>
            <a:ext cx="11960131" cy="39887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1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000" y="3095322"/>
            <a:ext cx="3680828" cy="20389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40"/>
              </a:spcAft>
              <a:buFontTx/>
              <a:buNone/>
            </a:pPr>
            <a:r>
              <a:rPr lang="en-US" sz="648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66" y="4304098"/>
            <a:ext cx="1638300" cy="4059554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5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7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9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7664"/>
            <a:ext cx="4813300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4"/>
            <a:ext cx="8178800" cy="7023736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5" y="1722124"/>
            <a:ext cx="4813300" cy="5629276"/>
          </a:xfrm>
        </p:spPr>
        <p:txBody>
          <a:bodyPr/>
          <a:lstStyle>
            <a:lvl1pPr marL="0" indent="0">
              <a:buNone/>
              <a:defRPr sz="2300"/>
            </a:lvl1pPr>
            <a:lvl2pPr marL="731395" indent="0">
              <a:buNone/>
              <a:defRPr sz="1900"/>
            </a:lvl2pPr>
            <a:lvl3pPr marL="1462794" indent="0">
              <a:buNone/>
              <a:defRPr sz="1600"/>
            </a:lvl3pPr>
            <a:lvl4pPr marL="2194192" indent="0">
              <a:buNone/>
              <a:defRPr sz="1400"/>
            </a:lvl4pPr>
            <a:lvl5pPr marL="2925587" indent="0">
              <a:buNone/>
              <a:defRPr sz="1400"/>
            </a:lvl5pPr>
            <a:lvl6pPr marL="3656984" indent="0">
              <a:buNone/>
              <a:defRPr sz="1400"/>
            </a:lvl6pPr>
            <a:lvl7pPr marL="4388381" indent="0">
              <a:buNone/>
              <a:defRPr sz="1400"/>
            </a:lvl7pPr>
            <a:lvl8pPr marL="5119780" indent="0">
              <a:buNone/>
              <a:defRPr sz="1400"/>
            </a:lvl8pPr>
            <a:lvl9pPr marL="585117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0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91438"/>
            <a:ext cx="14630400" cy="83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840480" y="7754194"/>
            <a:ext cx="69494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44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4320" y="640080"/>
            <a:ext cx="9531223" cy="5318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sz="3840"/>
              <a:t>Thank you</a:t>
            </a:r>
            <a:endParaRPr lang="en-US" sz="3840"/>
          </a:p>
        </p:txBody>
      </p:sp>
    </p:spTree>
    <p:extLst>
      <p:ext uri="{BB962C8B-B14F-4D97-AF65-F5344CB8AC3E}">
        <p14:creationId xmlns:p14="http://schemas.microsoft.com/office/powerpoint/2010/main" val="17051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720" y="-1"/>
            <a:ext cx="14632560" cy="82296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48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48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200"/>
                </a:spcAft>
              </a:pPr>
              <a:endParaRPr lang="en-US" sz="14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47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665775" y="5629424"/>
            <a:ext cx="1115204" cy="11950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3011379" y="5629425"/>
            <a:ext cx="1884182" cy="1761811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216000" rIns="219456" bIns="2194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44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56000" y="1088637"/>
            <a:ext cx="4138560" cy="41367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34400" tIns="5616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endParaRPr lang="en-US" sz="648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301033" y="1338499"/>
            <a:ext cx="3047629" cy="1039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8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541692" y="1713757"/>
            <a:ext cx="1137206" cy="1137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42240" y="3201120"/>
            <a:ext cx="11543040" cy="38404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5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6000" y="747361"/>
            <a:ext cx="8627998" cy="5650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408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742678" y="1447200"/>
            <a:ext cx="13891565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05282" y="0"/>
            <a:ext cx="500341" cy="8229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896916" y="-1570"/>
            <a:ext cx="9733484" cy="82311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000" y="3849259"/>
            <a:ext cx="1856572" cy="5318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3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665775" y="5629424"/>
            <a:ext cx="1115204" cy="119504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3011379" y="5629425"/>
            <a:ext cx="1884182" cy="1761811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216000" rIns="219456" bIns="2194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44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000" y="1088638"/>
            <a:ext cx="4138560" cy="146457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734400" tIns="5616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endParaRPr lang="en-US" sz="648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301033" y="1338499"/>
            <a:ext cx="3047629" cy="1039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648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4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541692" y="1713757"/>
            <a:ext cx="1137206" cy="11372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42240" y="3201120"/>
            <a:ext cx="11543040" cy="384048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1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6000" y="747361"/>
            <a:ext cx="8627998" cy="5650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408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742678" y="1447200"/>
            <a:ext cx="13891565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1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5"/>
            <a:ext cx="8778240" cy="68008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200"/>
            </a:lvl1pPr>
            <a:lvl2pPr marL="731395" indent="0">
              <a:buNone/>
              <a:defRPr sz="4400"/>
            </a:lvl2pPr>
            <a:lvl3pPr marL="1462794" indent="0">
              <a:buNone/>
              <a:defRPr sz="3800"/>
            </a:lvl3pPr>
            <a:lvl4pPr marL="2194192" indent="0">
              <a:buNone/>
              <a:defRPr sz="3200"/>
            </a:lvl4pPr>
            <a:lvl5pPr marL="2925587" indent="0">
              <a:buNone/>
              <a:defRPr sz="3200"/>
            </a:lvl5pPr>
            <a:lvl6pPr marL="3656984" indent="0">
              <a:buNone/>
              <a:defRPr sz="3200"/>
            </a:lvl6pPr>
            <a:lvl7pPr marL="4388381" indent="0">
              <a:buNone/>
              <a:defRPr sz="3200"/>
            </a:lvl7pPr>
            <a:lvl8pPr marL="5119780" indent="0">
              <a:buNone/>
              <a:defRPr sz="3200"/>
            </a:lvl8pPr>
            <a:lvl9pPr marL="585117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6"/>
          </a:xfrm>
        </p:spPr>
        <p:txBody>
          <a:bodyPr/>
          <a:lstStyle>
            <a:lvl1pPr marL="0" indent="0">
              <a:buNone/>
              <a:defRPr sz="2300"/>
            </a:lvl1pPr>
            <a:lvl2pPr marL="731395" indent="0">
              <a:buNone/>
              <a:defRPr sz="1900"/>
            </a:lvl2pPr>
            <a:lvl3pPr marL="1462794" indent="0">
              <a:buNone/>
              <a:defRPr sz="1600"/>
            </a:lvl3pPr>
            <a:lvl4pPr marL="2194192" indent="0">
              <a:buNone/>
              <a:defRPr sz="1400"/>
            </a:lvl4pPr>
            <a:lvl5pPr marL="2925587" indent="0">
              <a:buNone/>
              <a:defRPr sz="1400"/>
            </a:lvl5pPr>
            <a:lvl6pPr marL="3656984" indent="0">
              <a:buNone/>
              <a:defRPr sz="1400"/>
            </a:lvl6pPr>
            <a:lvl7pPr marL="4388381" indent="0">
              <a:buNone/>
              <a:defRPr sz="1400"/>
            </a:lvl7pPr>
            <a:lvl8pPr marL="5119780" indent="0">
              <a:buNone/>
              <a:defRPr sz="1400"/>
            </a:lvl8pPr>
            <a:lvl9pPr marL="585117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05282" y="0"/>
            <a:ext cx="500341" cy="82296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896916" y="-1570"/>
            <a:ext cx="9733484" cy="823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4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56001" y="3914574"/>
            <a:ext cx="1393256" cy="3988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288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7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905974" cy="82296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4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000" y="3131101"/>
            <a:ext cx="3383280" cy="20389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40"/>
              </a:spcAft>
              <a:buFontTx/>
              <a:buNone/>
            </a:pPr>
            <a:r>
              <a:rPr lang="en-US" sz="648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1384281" y="4707010"/>
            <a:ext cx="6160770" cy="116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720"/>
              </a:spcAft>
            </a:pPr>
            <a:r>
              <a:rPr lang="en-US" sz="84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66" y="4304098"/>
            <a:ext cx="1638300" cy="4059554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292" y="255867"/>
            <a:ext cx="892729" cy="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2961620" y="7863840"/>
            <a:ext cx="914400" cy="2743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26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0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4"/>
            <a:ext cx="12435840" cy="3988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6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821934"/>
            <a:ext cx="3413760" cy="438150"/>
          </a:xfrm>
        </p:spPr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6" y="7821934"/>
            <a:ext cx="4632961" cy="438150"/>
          </a:xfrm>
        </p:spPr>
        <p:txBody>
          <a:bodyPr/>
          <a:lstStyle>
            <a:lvl1pPr>
              <a:defRPr sz="13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1" y="7821934"/>
            <a:ext cx="3413760" cy="438150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59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3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821934"/>
            <a:ext cx="3413760" cy="438150"/>
          </a:xfrm>
        </p:spPr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3" y="7821934"/>
            <a:ext cx="4632961" cy="438150"/>
          </a:xfrm>
        </p:spPr>
        <p:txBody>
          <a:bodyPr/>
          <a:lstStyle>
            <a:lvl1pPr>
              <a:defRPr sz="13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1" y="7821934"/>
            <a:ext cx="3413760" cy="438150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102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2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8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2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7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71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5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199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4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363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76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7"/>
            <a:ext cx="646430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425" indent="0">
              <a:buNone/>
              <a:defRPr sz="3200" b="1"/>
            </a:lvl2pPr>
            <a:lvl3pPr marL="1462852" indent="0">
              <a:buNone/>
              <a:defRPr sz="2900" b="1"/>
            </a:lvl3pPr>
            <a:lvl4pPr marL="2194279" indent="0">
              <a:buNone/>
              <a:defRPr sz="2500" b="1"/>
            </a:lvl4pPr>
            <a:lvl5pPr marL="2925704" indent="0">
              <a:buNone/>
              <a:defRPr sz="2500" b="1"/>
            </a:lvl5pPr>
            <a:lvl6pPr marL="3657131" indent="0">
              <a:buNone/>
              <a:defRPr sz="2500" b="1"/>
            </a:lvl6pPr>
            <a:lvl7pPr marL="4388556" indent="0">
              <a:buNone/>
              <a:defRPr sz="2500" b="1"/>
            </a:lvl7pPr>
            <a:lvl8pPr marL="5119984" indent="0">
              <a:buNone/>
              <a:defRPr sz="2500" b="1"/>
            </a:lvl8pPr>
            <a:lvl9pPr marL="585141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7"/>
            <a:ext cx="6466840" cy="767716"/>
          </a:xfrm>
        </p:spPr>
        <p:txBody>
          <a:bodyPr anchor="b">
            <a:normAutofit/>
          </a:bodyPr>
          <a:lstStyle>
            <a:lvl1pPr marL="0" indent="0">
              <a:buNone/>
              <a:defRPr sz="3400" b="1"/>
            </a:lvl1pPr>
            <a:lvl2pPr marL="731425" indent="0">
              <a:buNone/>
              <a:defRPr sz="3200" b="1"/>
            </a:lvl2pPr>
            <a:lvl3pPr marL="1462852" indent="0">
              <a:buNone/>
              <a:defRPr sz="2900" b="1"/>
            </a:lvl3pPr>
            <a:lvl4pPr marL="2194279" indent="0">
              <a:buNone/>
              <a:defRPr sz="2500" b="1"/>
            </a:lvl4pPr>
            <a:lvl5pPr marL="2925704" indent="0">
              <a:buNone/>
              <a:defRPr sz="2500" b="1"/>
            </a:lvl5pPr>
            <a:lvl6pPr marL="3657131" indent="0">
              <a:buNone/>
              <a:defRPr sz="2500" b="1"/>
            </a:lvl6pPr>
            <a:lvl7pPr marL="4388556" indent="0">
              <a:buNone/>
              <a:defRPr sz="2500" b="1"/>
            </a:lvl7pPr>
            <a:lvl8pPr marL="5119984" indent="0">
              <a:buNone/>
              <a:defRPr sz="2500" b="1"/>
            </a:lvl8pPr>
            <a:lvl9pPr marL="585141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200"/>
            </a:lvl3pPr>
            <a:lvl4pPr>
              <a:defRPr sz="1900"/>
            </a:lvl4pPr>
            <a:lvl5pPr>
              <a:defRPr sz="14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027" y="91441"/>
            <a:ext cx="1371785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0760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0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88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61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slideLayout" Target="../slideLayouts/slideLayout86.xml"/><Relationship Id="rId6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72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92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slideLayout" Target="../slideLayouts/slideLayout87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6" Type="http://schemas.openxmlformats.org/officeDocument/2006/relationships/image" Target="../media/image3.emf"/><Relationship Id="rId7" Type="http://schemas.openxmlformats.org/officeDocument/2006/relationships/slideLayout" Target="../slideLayouts/slideLayout29.xml"/><Relationship Id="rId7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4630400" cy="10972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026" y="91441"/>
            <a:ext cx="13717859" cy="914400"/>
          </a:xfrm>
          <a:prstGeom prst="rect">
            <a:avLst/>
          </a:prstGeom>
        </p:spPr>
        <p:txBody>
          <a:bodyPr vert="horz" lIns="146279" tIns="73139" rIns="146279" bIns="731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022" y="1463041"/>
            <a:ext cx="14176891" cy="5888357"/>
          </a:xfrm>
          <a:prstGeom prst="rect">
            <a:avLst/>
          </a:prstGeom>
        </p:spPr>
        <p:txBody>
          <a:bodyPr vert="horz" lIns="146279" tIns="73139" rIns="146279" bIns="731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821934"/>
            <a:ext cx="3413760" cy="438150"/>
          </a:xfrm>
          <a:prstGeom prst="rect">
            <a:avLst/>
          </a:prstGeom>
        </p:spPr>
        <p:txBody>
          <a:bodyPr vert="horz" lIns="146279" tIns="73139" rIns="146279" bIns="731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4" y="7821934"/>
            <a:ext cx="4632961" cy="438150"/>
          </a:xfrm>
          <a:prstGeom prst="rect">
            <a:avLst/>
          </a:prstGeom>
        </p:spPr>
        <p:txBody>
          <a:bodyPr vert="horz" lIns="146279" tIns="73139" rIns="146279" bIns="73139" rtlCol="0" anchor="ctr"/>
          <a:lstStyle>
            <a:lvl1pPr algn="ctr">
              <a:defRPr sz="1300" b="1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821934"/>
            <a:ext cx="3413760" cy="438150"/>
          </a:xfrm>
          <a:prstGeom prst="rect">
            <a:avLst/>
          </a:prstGeom>
        </p:spPr>
        <p:txBody>
          <a:bodyPr vert="horz" lIns="146279" tIns="73139" rIns="146279" bIns="731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203" y="91440"/>
            <a:ext cx="914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462794" rtl="0" eaLnBrk="1" latinLnBrk="0" hangingPunct="1">
        <a:spcBef>
          <a:spcPct val="0"/>
        </a:spcBef>
        <a:buNone/>
        <a:defRPr sz="3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548548" indent="-548548" algn="l" defTabSz="1462794" rtl="0" eaLnBrk="1" latinLnBrk="0" hangingPunct="1">
        <a:spcBef>
          <a:spcPct val="20000"/>
        </a:spcBef>
        <a:buFont typeface="Arial" pitchFamily="34" charset="0"/>
        <a:buChar char="•"/>
        <a:defRPr sz="3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88518" indent="-457123" algn="l" defTabSz="1462794" rtl="0" eaLnBrk="1" latinLnBrk="0" hangingPunct="1">
        <a:spcBef>
          <a:spcPct val="20000"/>
        </a:spcBef>
        <a:buFont typeface="Arial" pitchFamily="34" charset="0"/>
        <a:buChar char="–"/>
        <a:defRPr sz="29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828492" indent="-365699" algn="l" defTabSz="1462794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559888" indent="-365699" algn="l" defTabSz="1462794" rtl="0" eaLnBrk="1" latinLnBrk="0" hangingPunct="1">
        <a:spcBef>
          <a:spcPct val="20000"/>
        </a:spcBef>
        <a:buFont typeface="Arial" pitchFamily="34" charset="0"/>
        <a:buChar char="–"/>
        <a:defRPr sz="19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3291287" indent="-365699" algn="l" defTabSz="1462794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4022683" indent="-365699" algn="l" defTabSz="14627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080" indent="-365699" algn="l" defTabSz="14627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476" indent="-365699" algn="l" defTabSz="14627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6872" indent="-365699" algn="l" defTabSz="14627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5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94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192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87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984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381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780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176" algn="l" defTabSz="14627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4630400" cy="10972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36" tIns="54869" rIns="109736" bIns="5486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025" y="91441"/>
            <a:ext cx="13717859" cy="914400"/>
          </a:xfrm>
          <a:prstGeom prst="rect">
            <a:avLst/>
          </a:prstGeom>
        </p:spPr>
        <p:txBody>
          <a:bodyPr vert="horz" lIns="146291" tIns="73145" rIns="146291" bIns="731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022" y="1463041"/>
            <a:ext cx="14176891" cy="5888357"/>
          </a:xfrm>
          <a:prstGeom prst="rect">
            <a:avLst/>
          </a:prstGeom>
        </p:spPr>
        <p:txBody>
          <a:bodyPr vert="horz" lIns="146291" tIns="73145" rIns="146291" bIns="731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821933"/>
            <a:ext cx="3413760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2" y="7821933"/>
            <a:ext cx="4632961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ctr">
              <a:defRPr sz="1300" b="1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821933"/>
            <a:ext cx="3413760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203" y="91440"/>
            <a:ext cx="914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146291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548592" indent="-548592" algn="l" defTabSz="146291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1188614" indent="-457159" algn="l" defTabSz="14629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828638" indent="-365728" algn="l" defTabSz="14629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560093" indent="-365728" algn="l" defTabSz="146291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3291551" indent="-365728" algn="l" defTabSz="146291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4023005" indent="-365728" algn="l" defTabSz="1462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461" indent="-365728" algn="l" defTabSz="1462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15" indent="-365728" algn="l" defTabSz="1462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370" indent="-365728" algn="l" defTabSz="1462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55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10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67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21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277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32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188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644" algn="l" defTabSz="14629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8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56000" y="747361"/>
            <a:ext cx="13120020" cy="3988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6000" y="2190750"/>
            <a:ext cx="13120020" cy="5221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6278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  <p:sldLayoutId id="2147483764" r:id="rId54"/>
    <p:sldLayoutId id="2147483765" r:id="rId55"/>
    <p:sldLayoutId id="2147483766" r:id="rId56"/>
    <p:sldLayoutId id="2147483767" r:id="rId57"/>
    <p:sldLayoutId id="2147483768" r:id="rId58"/>
    <p:sldLayoutId id="2147483769" r:id="rId59"/>
    <p:sldLayoutId id="2147483770" r:id="rId60"/>
    <p:sldLayoutId id="2147483771" r:id="rId61"/>
    <p:sldLayoutId id="2147483772" r:id="rId62"/>
    <p:sldLayoutId id="2147483773" r:id="rId63"/>
    <p:sldLayoutId id="2147483774" r:id="rId64"/>
    <p:sldLayoutId id="2147483775" r:id="rId65"/>
    <p:sldLayoutId id="2147483776" r:id="rId66"/>
    <p:sldLayoutId id="2147483777" r:id="rId67"/>
    <p:sldLayoutId id="2147483778" r:id="rId68"/>
    <p:sldLayoutId id="2147483779" r:id="rId69"/>
    <p:sldLayoutId id="2147483780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8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1097280" rtl="0" eaLnBrk="1" latinLnBrk="0" hangingPunct="1">
        <a:lnSpc>
          <a:spcPct val="110000"/>
        </a:lnSpc>
        <a:spcBef>
          <a:spcPts val="720"/>
        </a:spcBef>
        <a:spcAft>
          <a:spcPts val="360"/>
        </a:spcAft>
        <a:buFont typeface="Arial" panose="020B0604020202020204" pitchFamily="34" charset="0"/>
        <a:buChar char="​"/>
        <a:defRPr lang="en-US" sz="144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41280" indent="-207360" algn="l" defTabSz="1097280" rtl="0" eaLnBrk="1" latinLnBrk="0" hangingPunct="1">
        <a:lnSpc>
          <a:spcPct val="90000"/>
        </a:lnSpc>
        <a:spcBef>
          <a:spcPts val="0"/>
        </a:spcBef>
        <a:spcAft>
          <a:spcPts val="360"/>
        </a:spcAft>
        <a:buClr>
          <a:schemeClr val="tx2"/>
        </a:buClr>
        <a:buFont typeface="Arial" panose="020B0604020202020204" pitchFamily="34" charset="0"/>
        <a:buChar char="•"/>
        <a:defRPr lang="en-US" sz="144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613440" indent="-198720" algn="l" defTabSz="1097280" rtl="0" eaLnBrk="1" latinLnBrk="0" hangingPunct="1">
        <a:lnSpc>
          <a:spcPct val="90000"/>
        </a:lnSpc>
        <a:spcBef>
          <a:spcPts val="0"/>
        </a:spcBef>
        <a:spcAft>
          <a:spcPts val="360"/>
        </a:spcAft>
        <a:buClr>
          <a:schemeClr val="tx2"/>
        </a:buClr>
        <a:buFont typeface="Trebuchet MS" panose="020B0603020202020204" pitchFamily="34" charset="0"/>
        <a:buChar char="–"/>
        <a:defRPr lang="en-US" sz="144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1097280" rtl="0" eaLnBrk="1" latinLnBrk="0" hangingPunct="1">
        <a:lnSpc>
          <a:spcPct val="110000"/>
        </a:lnSpc>
        <a:spcBef>
          <a:spcPts val="360"/>
        </a:spcBef>
        <a:spcAft>
          <a:spcPts val="360"/>
        </a:spcAft>
        <a:buClr>
          <a:schemeClr val="tx2"/>
        </a:buClr>
        <a:buFont typeface="Arial" panose="020B0604020202020204" pitchFamily="34" charset="0"/>
        <a:buChar char="​"/>
        <a:defRPr lang="en-US" sz="192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1097280" rtl="0" eaLnBrk="1" latinLnBrk="0" hangingPunct="1">
        <a:lnSpc>
          <a:spcPct val="100000"/>
        </a:lnSpc>
        <a:spcBef>
          <a:spcPts val="0"/>
        </a:spcBef>
        <a:spcAft>
          <a:spcPts val="360"/>
        </a:spcAft>
        <a:buClrTx/>
        <a:buFont typeface="Arial" panose="020B0604020202020204" pitchFamily="34" charset="0"/>
        <a:buChar char="​"/>
        <a:defRPr lang="en-US" sz="192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323850" indent="-182880" algn="l" defTabSz="109728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Clr>
          <a:schemeClr val="tx2"/>
        </a:buClr>
        <a:buFont typeface="Arial" panose="020B0604020202020204" pitchFamily="34" charset="0"/>
        <a:buChar char="•"/>
        <a:defRPr lang="en-US" sz="192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1097280" rtl="0" eaLnBrk="1" latinLnBrk="0" hangingPunct="1">
        <a:lnSpc>
          <a:spcPct val="90000"/>
        </a:lnSpc>
        <a:spcBef>
          <a:spcPts val="1080"/>
        </a:spcBef>
        <a:spcAft>
          <a:spcPts val="1080"/>
        </a:spcAft>
        <a:buFont typeface="Arial" panose="020B0604020202020204" pitchFamily="34" charset="0"/>
        <a:buChar char="​"/>
        <a:defRPr lang="en-US" sz="528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1097280" rtl="0" eaLnBrk="1" latinLnBrk="0" hangingPunct="1">
        <a:lnSpc>
          <a:spcPct val="90000"/>
        </a:lnSpc>
        <a:spcBef>
          <a:spcPts val="1080"/>
        </a:spcBef>
        <a:spcAft>
          <a:spcPts val="0"/>
        </a:spcAft>
        <a:buFont typeface="Arial" panose="020B0604020202020204" pitchFamily="34" charset="0"/>
        <a:buChar char="​"/>
        <a:defRPr lang="en-US" sz="648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1097280" rtl="0" eaLnBrk="1" latinLnBrk="0" hangingPunct="1">
        <a:lnSpc>
          <a:spcPct val="100000"/>
        </a:lnSpc>
        <a:spcBef>
          <a:spcPts val="0"/>
        </a:spcBef>
        <a:spcAft>
          <a:spcPts val="1080"/>
        </a:spcAft>
        <a:buFont typeface="Arial" panose="020B0604020202020204" pitchFamily="34" charset="0"/>
        <a:buChar char="​"/>
        <a:defRPr lang="en-US" sz="288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4630400" cy="10972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36" tIns="54869" rIns="109736" bIns="54869"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027" y="91441"/>
            <a:ext cx="13717859" cy="914400"/>
          </a:xfrm>
          <a:prstGeom prst="rect">
            <a:avLst/>
          </a:prstGeom>
        </p:spPr>
        <p:txBody>
          <a:bodyPr vert="horz" lIns="146291" tIns="73145" rIns="146291" bIns="731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023" y="1463041"/>
            <a:ext cx="14176891" cy="5888357"/>
          </a:xfrm>
          <a:prstGeom prst="rect">
            <a:avLst/>
          </a:prstGeom>
        </p:spPr>
        <p:txBody>
          <a:bodyPr vert="horz" lIns="146291" tIns="73145" rIns="146291" bIns="731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821934"/>
            <a:ext cx="3413760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3" y="7821934"/>
            <a:ext cx="4632961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ctr">
              <a:defRPr sz="1300" b="1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821934"/>
            <a:ext cx="3413760" cy="438150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203" y="91440"/>
            <a:ext cx="914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8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dt="0"/>
  <p:txStyles>
    <p:titleStyle>
      <a:lvl1pPr algn="l" defTabSz="1462852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548570" indent="-548570" algn="l" defTabSz="146285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1188566" indent="-457141" algn="l" defTabSz="146285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828565" indent="-365713" algn="l" defTabSz="14628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559990" indent="-365713" algn="l" defTabSz="146285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3291419" indent="-365713" algn="l" defTabSz="14628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4022844" indent="-365713" algn="l" defTabSz="14628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270" indent="-365713" algn="l" defTabSz="14628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696" indent="-365713" algn="l" defTabSz="14628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121" indent="-365713" algn="l" defTabSz="14628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25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852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279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04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131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556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984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410" algn="l" defTabSz="14628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6304-0C11-4AAA-9EC9-972FD8F4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27" y="145276"/>
            <a:ext cx="13717859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Key Takeaways from Regional Session Breakout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253" y="7867795"/>
            <a:ext cx="3413760" cy="438150"/>
          </a:xfrm>
        </p:spPr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E2447-B293-3DD6-1983-C187CF2CDC6B}"/>
              </a:ext>
            </a:extLst>
          </p:cNvPr>
          <p:cNvSpPr/>
          <p:nvPr/>
        </p:nvSpPr>
        <p:spPr>
          <a:xfrm>
            <a:off x="241617" y="1925356"/>
            <a:ext cx="4455889" cy="2875804"/>
          </a:xfrm>
          <a:prstGeom prst="rect">
            <a:avLst/>
          </a:prstGeom>
          <a:solidFill>
            <a:srgbClr val="D2D500"/>
          </a:solidFill>
          <a:ln>
            <a:solidFill>
              <a:srgbClr val="D2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462735"/>
            <a:r>
              <a:rPr lang="en-US" sz="2400" b="1" dirty="0">
                <a:solidFill>
                  <a:prstClr val="white"/>
                </a:solidFill>
                <a:latin typeface="Calibri"/>
              </a:rPr>
              <a:t>Business Climate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Access to capital and high interest rates are a challenge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Licensing and permitting processes are hard to navigate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M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ore technical support for business planning, financial literacy, marketing, etc.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Need a streamlined system to more easily access resources for small businesses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F155F-DCD9-0722-C777-B7EFFA6C0C9C}"/>
              </a:ext>
            </a:extLst>
          </p:cNvPr>
          <p:cNvSpPr/>
          <p:nvPr/>
        </p:nvSpPr>
        <p:spPr>
          <a:xfrm>
            <a:off x="2376741" y="4991990"/>
            <a:ext cx="4455889" cy="2875805"/>
          </a:xfrm>
          <a:prstGeom prst="rect">
            <a:avLst/>
          </a:prstGeom>
          <a:solidFill>
            <a:srgbClr val="E548AA"/>
          </a:solidFill>
          <a:ln>
            <a:solidFill>
              <a:srgbClr val="E54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462735"/>
            <a:r>
              <a:rPr lang="en-US" sz="2400" b="1" dirty="0">
                <a:solidFill>
                  <a:prstClr val="white"/>
                </a:solidFill>
                <a:latin typeface="Calibri"/>
              </a:rPr>
              <a:t>Workforce and Talent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/>
                </a:solidFill>
                <a:effectLst/>
              </a:rPr>
              <a:t>Clearer pathways for students, adults, and employers (apprenticeships, </a:t>
            </a:r>
            <a:r>
              <a:rPr lang="en-US" sz="1800" b="0" i="0" dirty="0" err="1">
                <a:solidFill>
                  <a:schemeClr val="bg1"/>
                </a:solidFill>
                <a:effectLst/>
              </a:rPr>
              <a:t>voc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-techs, immigrants, etc.)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/>
                </a:solidFill>
                <a:effectLst/>
              </a:rPr>
              <a:t>State needs more streamlined approach for distributing resources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More support for cliff effects with better wraparound services 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Transportation and cost of living are core to workforce challenges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C1DC5-F856-B092-BF00-1EB10444F363}"/>
              </a:ext>
            </a:extLst>
          </p:cNvPr>
          <p:cNvSpPr/>
          <p:nvPr/>
        </p:nvSpPr>
        <p:spPr>
          <a:xfrm>
            <a:off x="5126285" y="1925356"/>
            <a:ext cx="4455889" cy="2875804"/>
          </a:xfrm>
          <a:prstGeom prst="rect">
            <a:avLst/>
          </a:prstGeom>
          <a:solidFill>
            <a:srgbClr val="2CA0CF"/>
          </a:solidFill>
          <a:ln>
            <a:solidFill>
              <a:srgbClr val="2C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462735"/>
            <a:r>
              <a:rPr lang="en-US" sz="2400" b="1" dirty="0">
                <a:solidFill>
                  <a:prstClr val="white"/>
                </a:solidFill>
                <a:latin typeface="Calibri"/>
              </a:rPr>
              <a:t>Community and Neighborhood  Development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barriers to development (i.e. water, sewer, internet, etc.)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districts facing significant challenges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squeeze is affecting everyone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more support for small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 and entrepreneurship</a:t>
            </a:r>
          </a:p>
          <a:p>
            <a:pPr marL="342900" indent="-342900" defTabSz="1462735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5D4BA-DB73-5348-53F7-D98045A69F48}"/>
              </a:ext>
            </a:extLst>
          </p:cNvPr>
          <p:cNvSpPr/>
          <p:nvPr/>
        </p:nvSpPr>
        <p:spPr>
          <a:xfrm>
            <a:off x="7875829" y="4991990"/>
            <a:ext cx="4455889" cy="2875805"/>
          </a:xfrm>
          <a:prstGeom prst="rect">
            <a:avLst/>
          </a:prstGeom>
          <a:solidFill>
            <a:srgbClr val="F47C21"/>
          </a:solidFill>
          <a:ln>
            <a:solidFill>
              <a:srgbClr val="F47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462735"/>
            <a:r>
              <a:rPr lang="en-US" sz="2400" b="1" dirty="0">
                <a:solidFill>
                  <a:prstClr val="white"/>
                </a:solidFill>
                <a:latin typeface="Calibri"/>
              </a:rPr>
              <a:t>Equity and Opportunity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Address language barriers &amp; Improve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ultural competencies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Re-integration after incarceration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to affordable capital, lending programs and grant funding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Encouraging and fostering the opportunities through pathways, like the Trades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51601-7CEA-8564-4EE2-7995B93D5799}"/>
              </a:ext>
            </a:extLst>
          </p:cNvPr>
          <p:cNvSpPr/>
          <p:nvPr/>
        </p:nvSpPr>
        <p:spPr>
          <a:xfrm>
            <a:off x="10010955" y="1925356"/>
            <a:ext cx="4455889" cy="2875804"/>
          </a:xfrm>
          <a:prstGeom prst="rect">
            <a:avLst/>
          </a:prstGeom>
          <a:solidFill>
            <a:srgbClr val="87CF3F"/>
          </a:solidFill>
          <a:ln>
            <a:solidFill>
              <a:srgbClr val="87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462735"/>
            <a:r>
              <a:rPr lang="en-US" sz="2400" b="1" dirty="0">
                <a:solidFill>
                  <a:prstClr val="white"/>
                </a:solidFill>
                <a:latin typeface="Calibri"/>
              </a:rPr>
              <a:t>Key Clusters and Innovation</a:t>
            </a:r>
          </a:p>
          <a:p>
            <a:pPr marL="342900" marR="0" lvl="0" indent="-342900" font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Emphasis on economic development strategies that contemplate regional strengths, weaknesses, etc.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Enhance accessibility and connectivity within MA for better economic opportunity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 technical support from the state to generate better economic development outcomes at the local level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0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88BDC-BD4B-4CCF-A7CC-F28934F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5" y="1125782"/>
            <a:ext cx="14227702" cy="6373010"/>
          </a:xfrm>
        </p:spPr>
        <p:txBody>
          <a:bodyPr>
            <a:normAutofit/>
          </a:bodyPr>
          <a:lstStyle/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B53CA-153D-F1F2-2EFB-CE89604C84C6}"/>
              </a:ext>
            </a:extLst>
          </p:cNvPr>
          <p:cNvSpPr/>
          <p:nvPr/>
        </p:nvSpPr>
        <p:spPr>
          <a:xfrm>
            <a:off x="9395459" y="1654636"/>
            <a:ext cx="5234941" cy="5775376"/>
          </a:xfrm>
          <a:custGeom>
            <a:avLst/>
            <a:gdLst>
              <a:gd name="connsiteX0" fmla="*/ 0 w 4295055"/>
              <a:gd name="connsiteY0" fmla="*/ 0 h 4765161"/>
              <a:gd name="connsiteX1" fmla="*/ 4295055 w 4295055"/>
              <a:gd name="connsiteY1" fmla="*/ 0 h 4765161"/>
              <a:gd name="connsiteX2" fmla="*/ 4295055 w 4295055"/>
              <a:gd name="connsiteY2" fmla="*/ 4765161 h 4765161"/>
              <a:gd name="connsiteX3" fmla="*/ 0 w 4295055"/>
              <a:gd name="connsiteY3" fmla="*/ 4765161 h 4765161"/>
              <a:gd name="connsiteX4" fmla="*/ 572010 w 4295055"/>
              <a:gd name="connsiteY4" fmla="*/ 2382581 h 4765161"/>
              <a:gd name="connsiteX5" fmla="*/ 0 w 4295055"/>
              <a:gd name="connsiteY5" fmla="*/ 0 h 47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5055" h="4765161">
                <a:moveTo>
                  <a:pt x="0" y="0"/>
                </a:moveTo>
                <a:lnTo>
                  <a:pt x="4295055" y="0"/>
                </a:lnTo>
                <a:lnTo>
                  <a:pt x="4295055" y="4765161"/>
                </a:lnTo>
                <a:lnTo>
                  <a:pt x="0" y="4765161"/>
                </a:lnTo>
                <a:lnTo>
                  <a:pt x="572010" y="238258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98A30A29-386C-3153-1B91-47D10F8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01" y="7705732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236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39D7DA-4611-F2AF-FC66-15BD1CFE54E0}"/>
              </a:ext>
            </a:extLst>
          </p:cNvPr>
          <p:cNvSpPr/>
          <p:nvPr/>
        </p:nvSpPr>
        <p:spPr>
          <a:xfrm>
            <a:off x="825388" y="2298560"/>
            <a:ext cx="8369467" cy="193899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15333" lvl="1" indent="-285738" defTabSz="1097236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75757"/>
                </a:solidFill>
                <a:latin typeface="Calibri"/>
              </a:rPr>
              <a:t>MA is home to the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leading life sciences cluster 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in the country; and 1</a:t>
            </a:r>
            <a:r>
              <a:rPr lang="en-US" sz="1800" dirty="0">
                <a:solidFill>
                  <a:srgbClr val="295E7E"/>
                </a:solidFill>
                <a:latin typeface="Calibri"/>
              </a:rPr>
              <a:t>9/20 largest biopharma companies in the world 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have a presence in the state</a:t>
            </a:r>
          </a:p>
          <a:p>
            <a:pPr marL="415333" lvl="1" indent="-285738" defTabSz="1097236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75757"/>
                </a:solidFill>
                <a:latin typeface="Calibri"/>
              </a:rPr>
              <a:t>The industry employs over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100K residents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, and the employment base grew by 6.6% between 2011 – 2021</a:t>
            </a:r>
          </a:p>
          <a:p>
            <a:pPr marL="415333" lvl="1" indent="-285738" defTabSz="1097236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575757"/>
                </a:solidFill>
                <a:latin typeface="Calibri"/>
              </a:rPr>
              <a:t>MA leads the nation in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per capita NIH funding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; over $30 billion </a:t>
            </a:r>
            <a:r>
              <a:rPr lang="en-US" sz="1800" dirty="0">
                <a:solidFill>
                  <a:srgbClr val="295E7E"/>
                </a:solidFill>
                <a:latin typeface="Calibri"/>
              </a:rPr>
              <a:t>invested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 in MA-based biopharma companies between 2020-22; and </a:t>
            </a:r>
            <a:r>
              <a:rPr lang="en-US" sz="1800" dirty="0">
                <a:solidFill>
                  <a:srgbClr val="295E7E"/>
                </a:solidFill>
                <a:latin typeface="Calibri"/>
              </a:rPr>
              <a:t>lab space 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grew from ~18 million sq. feet in 2011 to nearly 56 million sq. feet in 2022.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A3AFE3-F058-12F4-46DE-3FCA034DD288}"/>
              </a:ext>
            </a:extLst>
          </p:cNvPr>
          <p:cNvSpPr/>
          <p:nvPr/>
        </p:nvSpPr>
        <p:spPr>
          <a:xfrm>
            <a:off x="-114303" y="1654636"/>
            <a:ext cx="10078402" cy="5775376"/>
          </a:xfrm>
          <a:custGeom>
            <a:avLst/>
            <a:gdLst>
              <a:gd name="connsiteX0" fmla="*/ 0 w 8398668"/>
              <a:gd name="connsiteY0" fmla="*/ 0 h 4765161"/>
              <a:gd name="connsiteX1" fmla="*/ 7826658 w 8398668"/>
              <a:gd name="connsiteY1" fmla="*/ 0 h 4765161"/>
              <a:gd name="connsiteX2" fmla="*/ 8398668 w 8398668"/>
              <a:gd name="connsiteY2" fmla="*/ 2382581 h 4765161"/>
              <a:gd name="connsiteX3" fmla="*/ 7826658 w 8398668"/>
              <a:gd name="connsiteY3" fmla="*/ 4765161 h 4765161"/>
              <a:gd name="connsiteX4" fmla="*/ 0 w 8398668"/>
              <a:gd name="connsiteY4" fmla="*/ 4765161 h 4765161"/>
              <a:gd name="connsiteX5" fmla="*/ 0 w 8398668"/>
              <a:gd name="connsiteY5" fmla="*/ 0 h 47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8668" h="4765161">
                <a:moveTo>
                  <a:pt x="0" y="0"/>
                </a:moveTo>
                <a:lnTo>
                  <a:pt x="7826658" y="0"/>
                </a:lnTo>
                <a:lnTo>
                  <a:pt x="8398668" y="2382581"/>
                </a:lnTo>
                <a:lnTo>
                  <a:pt x="7826658" y="4765161"/>
                </a:lnTo>
                <a:lnTo>
                  <a:pt x="0" y="4765161"/>
                </a:lnTo>
                <a:lnTo>
                  <a:pt x="0" y="0"/>
                </a:lnTo>
                <a:close/>
              </a:path>
            </a:pathLst>
          </a:custGeom>
          <a:noFill/>
          <a:ln w="9525" cap="rnd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731B2-6F96-7046-B51D-12676F640BB0}"/>
              </a:ext>
            </a:extLst>
          </p:cNvPr>
          <p:cNvCxnSpPr>
            <a:cxnSpLocks/>
          </p:cNvCxnSpPr>
          <p:nvPr/>
        </p:nvCxnSpPr>
        <p:spPr>
          <a:xfrm>
            <a:off x="754382" y="2191807"/>
            <a:ext cx="8511479" cy="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249191-9468-4E7A-F71F-25293029F6DE}"/>
              </a:ext>
            </a:extLst>
          </p:cNvPr>
          <p:cNvCxnSpPr>
            <a:cxnSpLocks/>
          </p:cNvCxnSpPr>
          <p:nvPr/>
        </p:nvCxnSpPr>
        <p:spPr>
          <a:xfrm>
            <a:off x="754380" y="2191807"/>
            <a:ext cx="548640" cy="0"/>
          </a:xfrm>
          <a:prstGeom prst="line">
            <a:avLst/>
          </a:prstGeom>
          <a:ln w="25400" cap="rnd">
            <a:solidFill>
              <a:schemeClr val="tx2"/>
            </a:solidFill>
            <a:prstDash val="solid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e4pHeader1">
            <a:extLst>
              <a:ext uri="{FF2B5EF4-FFF2-40B4-BE49-F238E27FC236}">
                <a16:creationId xmlns:a16="http://schemas.microsoft.com/office/drawing/2014/main" id="{D48166CF-3F11-AD27-4538-CBE09181BE1A}"/>
              </a:ext>
            </a:extLst>
          </p:cNvPr>
          <p:cNvSpPr txBox="1"/>
          <p:nvPr/>
        </p:nvSpPr>
        <p:spPr>
          <a:xfrm>
            <a:off x="825387" y="1774874"/>
            <a:ext cx="3263210" cy="29546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defTabSz="1097236">
              <a:defRPr/>
            </a:pPr>
            <a:r>
              <a:rPr lang="en-US" sz="2000" dirty="0">
                <a:solidFill>
                  <a:srgbClr val="1F497D"/>
                </a:solidFill>
                <a:latin typeface="Calibri"/>
              </a:rPr>
              <a:t>Opportunities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5E48A9-59AA-EEF3-C663-02E487F071AF}"/>
              </a:ext>
            </a:extLst>
          </p:cNvPr>
          <p:cNvSpPr/>
          <p:nvPr/>
        </p:nvSpPr>
        <p:spPr>
          <a:xfrm>
            <a:off x="825388" y="3173509"/>
            <a:ext cx="8369467" cy="2507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defTabSz="1097236">
              <a:lnSpc>
                <a:spcPct val="97000"/>
              </a:lnSpc>
              <a:buClr>
                <a:srgbClr val="29BA74"/>
              </a:buClr>
              <a:defRPr/>
            </a:pPr>
            <a:endParaRPr lang="en-US" sz="1680" dirty="0">
              <a:solidFill>
                <a:srgbClr val="575757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358EC-F115-5E5A-8DCD-7300C8292ABD}"/>
              </a:ext>
            </a:extLst>
          </p:cNvPr>
          <p:cNvSpPr/>
          <p:nvPr/>
        </p:nvSpPr>
        <p:spPr>
          <a:xfrm>
            <a:off x="1232976" y="3937103"/>
            <a:ext cx="8032882" cy="2507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defTabSz="1097236">
              <a:lnSpc>
                <a:spcPct val="97000"/>
              </a:lnSpc>
              <a:buClr>
                <a:srgbClr val="29BA74"/>
              </a:buClr>
              <a:defRPr/>
            </a:pPr>
            <a:endParaRPr lang="en-US" sz="1680" dirty="0">
              <a:solidFill>
                <a:srgbClr val="575757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53CAE-445A-4599-72DD-FF79E6F9367B}"/>
              </a:ext>
            </a:extLst>
          </p:cNvPr>
          <p:cNvSpPr/>
          <p:nvPr/>
        </p:nvSpPr>
        <p:spPr>
          <a:xfrm>
            <a:off x="825388" y="5186840"/>
            <a:ext cx="8369467" cy="24667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8784" lvl="1" indent="-259189" defTabSz="1097236"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rgbClr val="1F497D"/>
                </a:solidFill>
                <a:latin typeface="Calibri"/>
              </a:rPr>
              <a:t>Increased competition 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from other states, such as NC, TX, NJ, NY, and PA, that are actively attracting companies and creating rival ecosystems</a:t>
            </a:r>
          </a:p>
          <a:p>
            <a:pPr marL="388784" lvl="1" indent="-259189" defTabSz="1097236"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rgbClr val="575757"/>
                </a:solidFill>
                <a:latin typeface="Calibri"/>
              </a:rPr>
              <a:t>Industry is facing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workforce shortages 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and struggles to navigate the workforce training system in MA</a:t>
            </a:r>
          </a:p>
          <a:p>
            <a:pPr marL="388784" lvl="1" indent="-259189" defTabSz="1097236"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rgbClr val="575757"/>
                </a:solidFill>
                <a:latin typeface="Calibri"/>
              </a:rPr>
              <a:t>The state’s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perception</a:t>
            </a:r>
            <a:r>
              <a:rPr lang="en-US" sz="1800" dirty="0">
                <a:solidFill>
                  <a:srgbClr val="575757"/>
                </a:solidFill>
                <a:latin typeface="Calibri"/>
              </a:rPr>
              <a:t> is not good for business which puts added pressure on individual companies to market and recruit</a:t>
            </a:r>
          </a:p>
          <a:p>
            <a:pPr marL="388784" lvl="1" indent="-259189" defTabSz="1097236"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endParaRPr lang="en-US" sz="1800" dirty="0">
              <a:solidFill>
                <a:srgbClr val="575757"/>
              </a:solidFill>
              <a:latin typeface="Calibri"/>
            </a:endParaRPr>
          </a:p>
          <a:p>
            <a:pPr marL="388784" lvl="1" indent="-259189" defTabSz="1097236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endParaRPr lang="en-US" sz="1800" dirty="0">
              <a:solidFill>
                <a:srgbClr val="575757"/>
              </a:solidFill>
              <a:latin typeface="Calibri"/>
            </a:endParaRPr>
          </a:p>
          <a:p>
            <a:pPr marL="0" lvl="1" defTabSz="1097236">
              <a:lnSpc>
                <a:spcPct val="97000"/>
              </a:lnSpc>
              <a:buClr>
                <a:srgbClr val="29BA74"/>
              </a:buClr>
              <a:defRPr/>
            </a:pPr>
            <a:endParaRPr lang="en-US" sz="1680" dirty="0">
              <a:solidFill>
                <a:srgbClr val="575757"/>
              </a:solidFill>
              <a:latin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5758A6-D2B5-528A-37DF-73BEEADF8E1D}"/>
              </a:ext>
            </a:extLst>
          </p:cNvPr>
          <p:cNvCxnSpPr>
            <a:cxnSpLocks/>
          </p:cNvCxnSpPr>
          <p:nvPr/>
        </p:nvCxnSpPr>
        <p:spPr>
          <a:xfrm>
            <a:off x="825385" y="5068081"/>
            <a:ext cx="8440474" cy="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88AB1-37E9-A71B-F079-260B8FB7742B}"/>
              </a:ext>
            </a:extLst>
          </p:cNvPr>
          <p:cNvCxnSpPr>
            <a:cxnSpLocks/>
          </p:cNvCxnSpPr>
          <p:nvPr/>
        </p:nvCxnSpPr>
        <p:spPr>
          <a:xfrm>
            <a:off x="825385" y="5068081"/>
            <a:ext cx="548640" cy="0"/>
          </a:xfrm>
          <a:prstGeom prst="line">
            <a:avLst/>
          </a:prstGeom>
          <a:ln w="25400" cap="rnd">
            <a:solidFill>
              <a:schemeClr val="tx2"/>
            </a:solidFill>
            <a:prstDash val="solid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e4pHeader1">
            <a:extLst>
              <a:ext uri="{FF2B5EF4-FFF2-40B4-BE49-F238E27FC236}">
                <a16:creationId xmlns:a16="http://schemas.microsoft.com/office/drawing/2014/main" id="{AF875635-D497-5E40-7FBB-B960E91D167E}"/>
              </a:ext>
            </a:extLst>
          </p:cNvPr>
          <p:cNvSpPr txBox="1"/>
          <p:nvPr/>
        </p:nvSpPr>
        <p:spPr>
          <a:xfrm>
            <a:off x="825387" y="4651148"/>
            <a:ext cx="3263210" cy="29546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defTabSz="1097236">
              <a:defRPr/>
            </a:pPr>
            <a:r>
              <a:rPr lang="en-US" sz="2000" dirty="0">
                <a:solidFill>
                  <a:srgbClr val="1F497D"/>
                </a:solidFill>
                <a:latin typeface="Calibri"/>
              </a:rPr>
              <a:t>Challenges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5AF5E8-97B2-7667-E830-9EC4239B9030}"/>
              </a:ext>
            </a:extLst>
          </p:cNvPr>
          <p:cNvSpPr/>
          <p:nvPr/>
        </p:nvSpPr>
        <p:spPr>
          <a:xfrm>
            <a:off x="1303983" y="6061001"/>
            <a:ext cx="7961876" cy="2507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defTabSz="1097236">
              <a:lnSpc>
                <a:spcPct val="97000"/>
              </a:lnSpc>
              <a:buClr>
                <a:srgbClr val="29BA74"/>
              </a:buClr>
              <a:defRPr/>
            </a:pPr>
            <a:endParaRPr lang="en-US" sz="1680" dirty="0">
              <a:solidFill>
                <a:srgbClr val="575757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2A039-760C-C02F-3503-B7508B446DF8}"/>
              </a:ext>
            </a:extLst>
          </p:cNvPr>
          <p:cNvSpPr/>
          <p:nvPr/>
        </p:nvSpPr>
        <p:spPr>
          <a:xfrm>
            <a:off x="1303983" y="6554406"/>
            <a:ext cx="7961876" cy="16716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defTabSz="1097236">
              <a:lnSpc>
                <a:spcPct val="97000"/>
              </a:lnSpc>
              <a:buClr>
                <a:srgbClr val="29BA74"/>
              </a:buClr>
              <a:defRPr/>
            </a:pPr>
            <a:endParaRPr lang="en-US" sz="1680" baseline="30000" dirty="0">
              <a:solidFill>
                <a:srgbClr val="575757"/>
              </a:solidFill>
              <a:latin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D7E126-B2D9-3644-473C-FAE30284C857}"/>
              </a:ext>
            </a:extLst>
          </p:cNvPr>
          <p:cNvCxnSpPr>
            <a:cxnSpLocks/>
          </p:cNvCxnSpPr>
          <p:nvPr/>
        </p:nvCxnSpPr>
        <p:spPr>
          <a:xfrm>
            <a:off x="10123640" y="2314471"/>
            <a:ext cx="3752382" cy="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10B88D-2FCA-7340-8B61-5DF62E79C822}"/>
              </a:ext>
            </a:extLst>
          </p:cNvPr>
          <p:cNvCxnSpPr>
            <a:cxnSpLocks/>
          </p:cNvCxnSpPr>
          <p:nvPr/>
        </p:nvCxnSpPr>
        <p:spPr>
          <a:xfrm>
            <a:off x="10123637" y="2314471"/>
            <a:ext cx="548640" cy="0"/>
          </a:xfrm>
          <a:prstGeom prst="line">
            <a:avLst/>
          </a:prstGeom>
          <a:ln w="25400" cap="rnd">
            <a:solidFill>
              <a:schemeClr val="tx2"/>
            </a:solidFill>
            <a:prstDash val="solid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e4pHeader1">
            <a:extLst>
              <a:ext uri="{FF2B5EF4-FFF2-40B4-BE49-F238E27FC236}">
                <a16:creationId xmlns:a16="http://schemas.microsoft.com/office/drawing/2014/main" id="{DB7EB91E-6289-DB3F-14C1-CBEA26538992}"/>
              </a:ext>
            </a:extLst>
          </p:cNvPr>
          <p:cNvSpPr txBox="1"/>
          <p:nvPr/>
        </p:nvSpPr>
        <p:spPr>
          <a:xfrm>
            <a:off x="10123637" y="1670318"/>
            <a:ext cx="3752382" cy="61555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defTabSz="1097236">
              <a:defRPr/>
            </a:pPr>
            <a:r>
              <a:rPr lang="en-US" sz="2000" dirty="0">
                <a:solidFill>
                  <a:srgbClr val="1F497D"/>
                </a:solidFill>
                <a:latin typeface="Calibri"/>
              </a:rPr>
              <a:t>What success looks like for economic development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6E816-6FFD-582E-857A-B67B954AA569}"/>
              </a:ext>
            </a:extLst>
          </p:cNvPr>
          <p:cNvSpPr/>
          <p:nvPr/>
        </p:nvSpPr>
        <p:spPr>
          <a:xfrm>
            <a:off x="10205548" y="2460098"/>
            <a:ext cx="3752382" cy="244785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97236">
              <a:lnSpc>
                <a:spcPct val="97000"/>
              </a:lnSpc>
              <a:buFont typeface="Trebuchet MS" panose="020B0603020202020204" pitchFamily="34" charset="0"/>
              <a:buChar char="​"/>
              <a:defRPr/>
            </a:pPr>
            <a:r>
              <a:rPr lang="en-US" sz="2000" dirty="0">
                <a:solidFill>
                  <a:srgbClr val="295E7E"/>
                </a:solidFill>
                <a:latin typeface="Calibri"/>
              </a:rPr>
              <a:t>Short term </a:t>
            </a: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Launch </a:t>
            </a:r>
            <a:r>
              <a:rPr lang="en-US" sz="1800" dirty="0" err="1">
                <a:solidFill>
                  <a:srgbClr val="1F497D"/>
                </a:solidFill>
                <a:latin typeface="Calibri"/>
              </a:rPr>
              <a:t>Pathmakers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 Program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at MLSC to create job pathway for 150-200 students by the first quarter of 2024. </a:t>
            </a:r>
            <a:endParaRPr lang="en-US" sz="1800" dirty="0">
              <a:solidFill>
                <a:srgbClr val="575757"/>
              </a:solidFill>
              <a:latin typeface="Calibri"/>
            </a:endParaRP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rgbClr val="295E7E"/>
                </a:solidFill>
                <a:latin typeface="Calibri"/>
              </a:rPr>
              <a:t>Improve external perception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of MA with strategic messaging and communication</a:t>
            </a: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endParaRPr lang="en-US" sz="1800" dirty="0">
              <a:solidFill>
                <a:srgbClr val="575757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42879-CE0E-0A3D-7999-9951BB6D66B0}"/>
              </a:ext>
            </a:extLst>
          </p:cNvPr>
          <p:cNvSpPr/>
          <p:nvPr/>
        </p:nvSpPr>
        <p:spPr>
          <a:xfrm>
            <a:off x="10200636" y="4834255"/>
            <a:ext cx="3934463" cy="29851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97236">
              <a:lnSpc>
                <a:spcPct val="97000"/>
              </a:lnSpc>
              <a:buFont typeface="Trebuchet MS" panose="020B0603020202020204" pitchFamily="34" charset="0"/>
              <a:buChar char="​"/>
              <a:defRPr/>
            </a:pPr>
            <a:r>
              <a:rPr lang="en-US" sz="2000" dirty="0">
                <a:solidFill>
                  <a:srgbClr val="295E7E"/>
                </a:solidFill>
                <a:latin typeface="Calibri"/>
              </a:rPr>
              <a:t>Medium/long term </a:t>
            </a: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Passage of a </a:t>
            </a:r>
            <a:r>
              <a:rPr lang="en-US" sz="1800" dirty="0">
                <a:solidFill>
                  <a:srgbClr val="1F497D"/>
                </a:solidFill>
                <a:latin typeface="Calibri"/>
              </a:rPr>
              <a:t>Life Science 3.0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legislative package that positions MA to remain global leader</a:t>
            </a: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r>
              <a:rPr lang="en-US" sz="1800" dirty="0">
                <a:solidFill>
                  <a:srgbClr val="1F497D"/>
                </a:solidFill>
                <a:latin typeface="Calibri"/>
              </a:rPr>
              <a:t>Build a workforce talent pipeline </a:t>
            </a:r>
            <a:r>
              <a:rPr lang="en-US" sz="1800" dirty="0">
                <a:solidFill>
                  <a:schemeClr val="tx1"/>
                </a:solidFill>
                <a:latin typeface="Calibri"/>
              </a:rPr>
              <a:t>that can support anticipated growth for second over the next 5-10-15 years</a:t>
            </a: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Calibri"/>
            </a:endParaRPr>
          </a:p>
          <a:p>
            <a:pPr marL="388784" lvl="1" indent="-259189" defTabSz="1097236">
              <a:lnSpc>
                <a:spcPct val="97000"/>
              </a:lnSpc>
              <a:buClr>
                <a:srgbClr val="1F497D"/>
              </a:buClr>
              <a:buFont typeface="Trebuchet MS" panose="020B0603020202020204" pitchFamily="34" charset="0"/>
              <a:buChar char="•"/>
              <a:defRPr/>
            </a:pPr>
            <a:endParaRPr lang="en-US" sz="1800" dirty="0">
              <a:solidFill>
                <a:srgbClr val="1F497D"/>
              </a:solidFill>
              <a:latin typeface="Calibri"/>
            </a:endParaRPr>
          </a:p>
          <a:p>
            <a:pPr marL="129595" lvl="1" defTabSz="1097236">
              <a:lnSpc>
                <a:spcPct val="97000"/>
              </a:lnSpc>
              <a:buClr>
                <a:srgbClr val="1F497D"/>
              </a:buClr>
              <a:defRPr/>
            </a:pPr>
            <a:endParaRPr lang="en-US" sz="1800" dirty="0">
              <a:solidFill>
                <a:srgbClr val="575757"/>
              </a:solidFill>
              <a:latin typeface="Calibri"/>
            </a:endParaRPr>
          </a:p>
          <a:p>
            <a:pPr marL="129595" lvl="1" defTabSz="1097236">
              <a:lnSpc>
                <a:spcPct val="97000"/>
              </a:lnSpc>
              <a:buClr>
                <a:srgbClr val="1F497D"/>
              </a:buClr>
              <a:defRPr/>
            </a:pPr>
            <a:endParaRPr lang="en-US" sz="1800" dirty="0">
              <a:solidFill>
                <a:srgbClr val="575757"/>
              </a:solidFill>
              <a:latin typeface="Calibri"/>
            </a:endParaRP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59D091D9-1B1F-167A-AE9B-98FFBAE6E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57821" y="3856871"/>
            <a:ext cx="276703" cy="276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97236">
              <a:defRPr/>
            </a:pPr>
            <a:r>
              <a:rPr lang="en-US" sz="144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41AC23EB-D338-5918-E186-C8DB7545E3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56084" y="2775076"/>
            <a:ext cx="276703" cy="276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97236">
              <a:defRPr/>
            </a:pPr>
            <a:r>
              <a:rPr lang="en-US" sz="144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10FA68B3-CDE1-6D8D-8247-FCB14709B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10369" y="5954695"/>
            <a:ext cx="276703" cy="276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97236">
              <a:defRPr/>
            </a:pPr>
            <a:r>
              <a:rPr lang="en-US" sz="144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FA7E9BF3-C7E2-0A77-0ECA-F5B3371AA1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0637" y="5191981"/>
            <a:ext cx="276703" cy="276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97236">
              <a:defRPr/>
            </a:pPr>
            <a:r>
              <a:rPr lang="en-US" sz="144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33B0A4-4BF7-C6E9-E4EA-57DEB9D6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64" y="128084"/>
            <a:ext cx="13120020" cy="797756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Life Sciences| </a:t>
            </a:r>
            <a:r>
              <a:rPr lang="en-US" sz="3120" dirty="0"/>
              <a:t>Opportunities &amp; challenges for sub-sector, and what success looks like from an economic development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146715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88BDC-BD4B-4CCF-A7CC-F28934F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5" y="1125782"/>
            <a:ext cx="14227702" cy="6373010"/>
          </a:xfrm>
        </p:spPr>
        <p:txBody>
          <a:bodyPr>
            <a:normAutofit/>
          </a:bodyPr>
          <a:lstStyle/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E317E15A-29A8-6BF3-CC86-CA6F1AE41768}"/>
              </a:ext>
            </a:extLst>
          </p:cNvPr>
          <p:cNvSpPr/>
          <p:nvPr/>
        </p:nvSpPr>
        <p:spPr>
          <a:xfrm>
            <a:off x="804674" y="1535927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D8B38F1B-C00F-514F-7508-6D30B9761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52" y="7752114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236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69A9C-FC2F-A7C3-ADF6-80CEC89C5270}"/>
              </a:ext>
            </a:extLst>
          </p:cNvPr>
          <p:cNvSpPr/>
          <p:nvPr/>
        </p:nvSpPr>
        <p:spPr>
          <a:xfrm>
            <a:off x="756002" y="2002968"/>
            <a:ext cx="13118401" cy="5686799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427F204D-854D-3A03-E27B-0B8CDD629065}"/>
              </a:ext>
            </a:extLst>
          </p:cNvPr>
          <p:cNvSpPr/>
          <p:nvPr/>
        </p:nvSpPr>
        <p:spPr>
          <a:xfrm>
            <a:off x="756002" y="1916317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775CC5-E0F0-E973-7A66-D67AE6D79436}"/>
              </a:ext>
            </a:extLst>
          </p:cNvPr>
          <p:cNvGrpSpPr/>
          <p:nvPr/>
        </p:nvGrpSpPr>
        <p:grpSpPr>
          <a:xfrm>
            <a:off x="755999" y="7505064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F1B0A572-6D9B-0FFA-CDF5-F8750A09460F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B4F08F-10E9-5483-8C5E-6DD51EECBD31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1C356-5724-0B72-2F17-8185FD5E0052}"/>
              </a:ext>
            </a:extLst>
          </p:cNvPr>
          <p:cNvGrpSpPr/>
          <p:nvPr/>
        </p:nvGrpSpPr>
        <p:grpSpPr>
          <a:xfrm>
            <a:off x="4681173" y="7663837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AD9F62-91CF-CC9C-FE41-4C10F410643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AB36C5-DF22-05A2-01D1-6DAEBD352C0C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3358EF-4CF0-D228-A22E-97BEACAD84CC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63AC43-CF7B-1323-AA24-2CD675140B12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DD6A12-7C0F-CAE8-A39F-2C50EDCD48CE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36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0861D-F121-6BF8-DA06-6C8A2C1CE43A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236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D71A23-D0EF-BE89-727D-0B1705889826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236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9E8330-7401-5CCC-D1B4-878F7113B195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236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BE01D3-F9D1-9A7C-E50C-196D91623A1C}"/>
                </a:ext>
              </a:extLst>
            </p:cNvPr>
            <p:cNvSpPr txBox="1"/>
            <p:nvPr/>
          </p:nvSpPr>
          <p:spPr>
            <a:xfrm>
              <a:off x="10636133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236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A4A180-971F-BC54-6011-CB403774BF14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236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404620F7-81F8-828E-63A0-B24369A5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49503"/>
              </p:ext>
            </p:extLst>
          </p:nvPr>
        </p:nvGraphicFramePr>
        <p:xfrm>
          <a:off x="813813" y="1535927"/>
          <a:ext cx="12956550" cy="60482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3816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80604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762130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3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87782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7782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133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1. Invest in initiatives that will keep "young" potential founders here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Talent will attract money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…the state needs to retain the talent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MA must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recruit and incent young people and college graduates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stay in MA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Better facilitate recruitment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of undergrad and grad students into our local companies — through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internship programs, recruitment fairs, etc.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By </a:t>
                      </a:r>
                      <a:r>
                        <a:rPr lang="en-US" sz="1400" b="0" i="0" u="none" dirty="0">
                          <a:solidFill>
                            <a:srgbClr val="295E7E"/>
                          </a:solidFill>
                          <a:latin typeface="+mj-lt"/>
                        </a:rPr>
                        <a:t>promoting our incredible companies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, we will have a better shot at talent retention.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Evaluate the feasibility and effectiveness of a </a:t>
                      </a:r>
                      <a:r>
                        <a:rPr lang="en-US" sz="1400" b="0" i="0" u="none" dirty="0">
                          <a:solidFill>
                            <a:srgbClr val="295E7E"/>
                          </a:solidFill>
                          <a:latin typeface="+mj-lt"/>
                        </a:rPr>
                        <a:t>Scout Fund/Founder Program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that makes capital available to MA-based founders, such as spinouts from area colleges and universities. 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965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 Celebrate vibrancy of ecosystem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sentiment within the tech ecosystem that the state does not recognize the industry as well as other sectors (some major tech companies/VC firms in MA!).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MA should better spotlight and celebrate tech sector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Branding Campaign: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Energize Boston’s image as a place that is fun for young people, facilitates collaboration, and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embraces bold ideas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This is a place that values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civil liberties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individual rights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Ex: Create a destination conference around an area in which Boston shows strength (e.g. climate), attracting celebrities, high-profile investors, etc.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Bring tech CEOs and industry leaders into the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Team MA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tent and get them out there more on behalf of the state; and better leverage public-private partnerships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79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3. Create an environment that attracts immigrants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Embrace immigrant entrepreneurs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creative solutions, such as to helping secure visas for graduating international students.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Pursue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all visa avenues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(i.e. H1-B, J1, O1, etc.) to make MA a destination for immigrant founders and international entrepreneurs. Ex: partner with higher ed (ex: UMass Boston VDC) to maximize opportunities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1175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Make MA more desirable to live and work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Cost of living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(ex: housing, childcare, etc.) and </a:t>
                      </a:r>
                      <a:r>
                        <a:rPr lang="en-US" sz="14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major disadvantages for companies seeking to retain and attract talent in MA. Healey-Driscoll Administration must make progress in these areas.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E435B8-BA7F-E721-0656-ADB2AE33B8E2}"/>
              </a:ext>
            </a:extLst>
          </p:cNvPr>
          <p:cNvCxnSpPr>
            <a:cxnSpLocks/>
          </p:cNvCxnSpPr>
          <p:nvPr/>
        </p:nvCxnSpPr>
        <p:spPr>
          <a:xfrm>
            <a:off x="5074045" y="1535927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4E9A78-D7F2-C681-CE9A-20216404FD8E}"/>
              </a:ext>
            </a:extLst>
          </p:cNvPr>
          <p:cNvCxnSpPr/>
          <p:nvPr/>
        </p:nvCxnSpPr>
        <p:spPr>
          <a:xfrm>
            <a:off x="4523968" y="329838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5CBFF3-A6E2-B629-5A1A-9C3226F75C2D}"/>
              </a:ext>
            </a:extLst>
          </p:cNvPr>
          <p:cNvCxnSpPr/>
          <p:nvPr/>
        </p:nvCxnSpPr>
        <p:spPr>
          <a:xfrm>
            <a:off x="4523968" y="4263986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4FBAC4-9412-2CE0-D916-7919A5854862}"/>
              </a:ext>
            </a:extLst>
          </p:cNvPr>
          <p:cNvCxnSpPr/>
          <p:nvPr/>
        </p:nvCxnSpPr>
        <p:spPr>
          <a:xfrm>
            <a:off x="4523968" y="5010137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BA942A-4A61-32F4-46A3-2EEB657E7ACA}"/>
              </a:ext>
            </a:extLst>
          </p:cNvPr>
          <p:cNvCxnSpPr/>
          <p:nvPr/>
        </p:nvCxnSpPr>
        <p:spPr>
          <a:xfrm>
            <a:off x="4523968" y="6414655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90902C-D06D-F63E-74AA-328D88AEFA77}"/>
              </a:ext>
            </a:extLst>
          </p:cNvPr>
          <p:cNvSpPr/>
          <p:nvPr/>
        </p:nvSpPr>
        <p:spPr>
          <a:xfrm>
            <a:off x="4321933" y="2091430"/>
            <a:ext cx="359243" cy="148029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7AAC7-563B-9A90-9307-7A13D31E0050}"/>
              </a:ext>
            </a:extLst>
          </p:cNvPr>
          <p:cNvSpPr/>
          <p:nvPr/>
        </p:nvSpPr>
        <p:spPr>
          <a:xfrm>
            <a:off x="4714803" y="2091428"/>
            <a:ext cx="359243" cy="1480298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A8B21C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27303C-14F6-9220-D844-17BD3EFCC644}"/>
              </a:ext>
            </a:extLst>
          </p:cNvPr>
          <p:cNvSpPr/>
          <p:nvPr/>
        </p:nvSpPr>
        <p:spPr>
          <a:xfrm>
            <a:off x="4321933" y="3708525"/>
            <a:ext cx="359243" cy="1703555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80A6E-3AC5-1EB1-8247-6ACDACD935FB}"/>
              </a:ext>
            </a:extLst>
          </p:cNvPr>
          <p:cNvSpPr/>
          <p:nvPr/>
        </p:nvSpPr>
        <p:spPr>
          <a:xfrm>
            <a:off x="4714803" y="3708525"/>
            <a:ext cx="359243" cy="1703555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F9138A-3A3E-F2EA-B705-3AA2D0DEA8B9}"/>
              </a:ext>
            </a:extLst>
          </p:cNvPr>
          <p:cNvSpPr/>
          <p:nvPr/>
        </p:nvSpPr>
        <p:spPr>
          <a:xfrm>
            <a:off x="4297308" y="5540304"/>
            <a:ext cx="395082" cy="811321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CE16DB-FDBE-35AA-2162-1D2F4D1B23AA}"/>
              </a:ext>
            </a:extLst>
          </p:cNvPr>
          <p:cNvSpPr/>
          <p:nvPr/>
        </p:nvSpPr>
        <p:spPr>
          <a:xfrm>
            <a:off x="4714803" y="5548877"/>
            <a:ext cx="395082" cy="802748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B0EBAB-B168-5289-CC72-A2113E29CE6E}"/>
              </a:ext>
            </a:extLst>
          </p:cNvPr>
          <p:cNvSpPr/>
          <p:nvPr/>
        </p:nvSpPr>
        <p:spPr>
          <a:xfrm>
            <a:off x="4321933" y="6440961"/>
            <a:ext cx="752113" cy="98376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705688B-389B-214B-6303-C794B3EB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6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Tech/Venture | </a:t>
            </a:r>
            <a:r>
              <a:rPr lang="en-US" sz="3120" dirty="0"/>
              <a:t>Top recommended levers for state support</a:t>
            </a:r>
          </a:p>
        </p:txBody>
      </p:sp>
    </p:spTree>
    <p:extLst>
      <p:ext uri="{BB962C8B-B14F-4D97-AF65-F5344CB8AC3E}">
        <p14:creationId xmlns:p14="http://schemas.microsoft.com/office/powerpoint/2010/main" val="125715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88BDC-BD4B-4CCF-A7CC-F28934F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5" y="1125783"/>
            <a:ext cx="14227702" cy="6373010"/>
          </a:xfrm>
        </p:spPr>
        <p:txBody>
          <a:bodyPr>
            <a:normAutofit/>
          </a:bodyPr>
          <a:lstStyle/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35"/>
            <a:r>
              <a:rPr lang="en-US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82D7174F-A9D0-B7B5-D58A-B08D5296AFC1}"/>
              </a:ext>
            </a:extLst>
          </p:cNvPr>
          <p:cNvSpPr/>
          <p:nvPr/>
        </p:nvSpPr>
        <p:spPr>
          <a:xfrm>
            <a:off x="804675" y="1535927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379D5778-8CEA-CA9B-8837-09B08788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3" y="7636186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04C79-7D4F-3FCB-6967-E312381CAF38}"/>
              </a:ext>
            </a:extLst>
          </p:cNvPr>
          <p:cNvSpPr/>
          <p:nvPr/>
        </p:nvSpPr>
        <p:spPr>
          <a:xfrm>
            <a:off x="566621" y="2002969"/>
            <a:ext cx="13437725" cy="5334962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AAD4F417-3386-CC3E-5901-8662B7A6DC26}"/>
              </a:ext>
            </a:extLst>
          </p:cNvPr>
          <p:cNvSpPr/>
          <p:nvPr/>
        </p:nvSpPr>
        <p:spPr>
          <a:xfrm>
            <a:off x="756003" y="1916317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E52E9B-5016-1E70-59BD-43545444C310}"/>
              </a:ext>
            </a:extLst>
          </p:cNvPr>
          <p:cNvGrpSpPr/>
          <p:nvPr/>
        </p:nvGrpSpPr>
        <p:grpSpPr>
          <a:xfrm>
            <a:off x="757622" y="7193766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4C05E683-BBD0-D2E0-5C6F-D29E3848CDC0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A01652-2E63-FC6B-068C-FD32D18D05C6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EA286-9D5C-E0DC-FD2D-197743244D48}"/>
              </a:ext>
            </a:extLst>
          </p:cNvPr>
          <p:cNvGrpSpPr/>
          <p:nvPr/>
        </p:nvGrpSpPr>
        <p:grpSpPr>
          <a:xfrm>
            <a:off x="4681177" y="7379158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0552F3-0399-AE19-9DCD-308C79540E9D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F26FDF-9D8B-DB7E-56BE-04E8FD6E777C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730FC2-4325-3A7E-86B5-F572BDEA976A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5FC489-AC2E-CC05-530D-5E3F64F32367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EE9381-92C9-95B1-358E-D9A38CF6AEB1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7D9804-9860-6FE7-57C5-7A6A3545D225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A3ED7C-F3FF-BC1D-036B-3E0A6EE70228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2144C-88E1-5B3F-C6EA-C8711032632C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194592-3D9E-C85F-A824-9579BF031C3F}"/>
                </a:ext>
              </a:extLst>
            </p:cNvPr>
            <p:cNvSpPr txBox="1"/>
            <p:nvPr/>
          </p:nvSpPr>
          <p:spPr>
            <a:xfrm>
              <a:off x="10636134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FE96A2-5433-4869-91BD-1D399DF4FF2B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4656D9E8-FDEB-6625-F545-161E01C9C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7956"/>
              </p:ext>
            </p:extLst>
          </p:nvPr>
        </p:nvGraphicFramePr>
        <p:xfrm>
          <a:off x="754379" y="1421356"/>
          <a:ext cx="13240829" cy="57541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88718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97731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954380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4220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84189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4189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090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1. Update and improve state permitting framework </a:t>
                      </a:r>
                      <a:endParaRPr lang="en-US" sz="16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The state can make the </a:t>
                      </a:r>
                      <a:r>
                        <a:rPr lang="en-US" sz="12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permitting process more efficient and streamlined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for the development community: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Examine existing regulations and empower a </a:t>
                      </a: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j-lt"/>
                        </a:rPr>
                        <a:t>Permitting &amp; Regulatory Ombudsman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improve decision-making, timelines, and cross-agency collaboration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Reevaluate</a:t>
                      </a:r>
                      <a:r>
                        <a:rPr lang="en-US" sz="12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 43D Expedited Permitting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ensure it is still relevant and useful for towns and cities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Improve</a:t>
                      </a:r>
                      <a:r>
                        <a:rPr lang="en-US" sz="1200" b="0" i="0" u="none" dirty="0">
                          <a:solidFill>
                            <a:srgbClr val="575757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j-lt"/>
                        </a:rPr>
                        <a:t>transparency</a:t>
                      </a:r>
                      <a:r>
                        <a:rPr lang="en-US" sz="1200" b="0" i="0" u="none" dirty="0">
                          <a:solidFill>
                            <a:srgbClr val="575757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related to review processes, project evaluations, etc. 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1153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6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 Recognize that the building sector is adapting to significant updates to the building code, energy code, etc. 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state has recently made several updates to codes affecting the sector: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MEPA, energy code(s)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i.e. stretch, specialized stretch, fossil free municipal opt-in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building code, emission sub-limit standards,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large building energy reporting requirements, etc.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Healey-Driscoll Administration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allow time for these updates to go into effect and monitor outcomes. These new standards are a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significant new cost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real estate projects. The state should consider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incentives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help offset these impacts to help the industry with decarbonization while also ensuring the grid is prepared to support this transition.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1487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6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3. Be aggressive and bold on housing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state needs to leverage all tools at its disposal to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move the dial on housing production: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a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state revolving loan fund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help offset the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cost of debt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projects, especially small-to-midsize developments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tax relief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affordable housing projects (ex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New York’s 421A Program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streamline the process for 40B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push communities to do better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Maximize the potential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MBTA Communities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local leaders have tools and information needed to counter NIMBY and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enact policies that support housing production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and adequately fund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programs like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HDIP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spur more housing in Gateway Cities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new division of EOHLC to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monitor real-time data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shape housing policies (i.e., permits pulled, total demand, etc.) 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1311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6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Strategically invest in the state’s economy to support growth across different segments 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strong, healthy, and resilient economy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critical to the success of the sector. MA must support and invest in key sectors, new high-growth opportunities, and small businesses.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industry needs a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skilled workforce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(ex: the trades) to execute construction projects.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Partner with local governments to make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downtowns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rgbClr val="295E7E"/>
                          </a:solidFill>
                          <a:latin typeface="+mn-lt"/>
                          <a:ea typeface="+mn-ea"/>
                          <a:cs typeface="+mn-cs"/>
                        </a:rPr>
                        <a:t>town centers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vibrant and attractive in the face of remote work. Ex: Look to other markets for examples on how to address obsolete buildings and identify barriers to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adaptive reuse</a:t>
                      </a:r>
                      <a:r>
                        <a:rPr lang="en-US" sz="1200" b="0" i="0" u="none" kern="1200" dirty="0">
                          <a:solidFill>
                            <a:srgbClr val="6985A8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explore zoning relief, incentives and other ways to support the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conversion of underutilized office buildings to residential use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2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challenges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 restrict economic expansion and pursue </a:t>
                      </a:r>
                      <a:r>
                        <a:rPr lang="en-US" sz="12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innovative solutions 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(i.e., sewer/wastewater, etc.)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39D054-DAFD-1F4E-1899-C30C4C94052B}"/>
              </a:ext>
            </a:extLst>
          </p:cNvPr>
          <p:cNvCxnSpPr>
            <a:cxnSpLocks/>
          </p:cNvCxnSpPr>
          <p:nvPr/>
        </p:nvCxnSpPr>
        <p:spPr>
          <a:xfrm>
            <a:off x="5074045" y="1535927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AC4D3A-823C-DC57-A801-5AD7785AB90B}"/>
              </a:ext>
            </a:extLst>
          </p:cNvPr>
          <p:cNvCxnSpPr/>
          <p:nvPr/>
        </p:nvCxnSpPr>
        <p:spPr>
          <a:xfrm>
            <a:off x="4523969" y="329838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59C8AF-BBB9-8446-1246-5806C45C8E5E}"/>
              </a:ext>
            </a:extLst>
          </p:cNvPr>
          <p:cNvCxnSpPr/>
          <p:nvPr/>
        </p:nvCxnSpPr>
        <p:spPr>
          <a:xfrm>
            <a:off x="4523969" y="4263986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2ACEA-2F4A-286A-EBF8-AC0299192B72}"/>
              </a:ext>
            </a:extLst>
          </p:cNvPr>
          <p:cNvCxnSpPr/>
          <p:nvPr/>
        </p:nvCxnSpPr>
        <p:spPr>
          <a:xfrm>
            <a:off x="4523969" y="5010137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B803DC-6418-96C5-3778-F9825FFD6828}"/>
              </a:ext>
            </a:extLst>
          </p:cNvPr>
          <p:cNvCxnSpPr/>
          <p:nvPr/>
        </p:nvCxnSpPr>
        <p:spPr>
          <a:xfrm>
            <a:off x="4523969" y="6414655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65D49-F4F8-C057-45E2-C309831A9388}"/>
              </a:ext>
            </a:extLst>
          </p:cNvPr>
          <p:cNvSpPr/>
          <p:nvPr/>
        </p:nvSpPr>
        <p:spPr>
          <a:xfrm>
            <a:off x="4321934" y="2030888"/>
            <a:ext cx="359243" cy="1000400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B7C133-A985-4BA1-889A-ED291DF572DD}"/>
              </a:ext>
            </a:extLst>
          </p:cNvPr>
          <p:cNvSpPr/>
          <p:nvPr/>
        </p:nvSpPr>
        <p:spPr>
          <a:xfrm>
            <a:off x="4741409" y="2023649"/>
            <a:ext cx="359243" cy="99458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0162E-95BC-8FB5-860D-1BEF46988944}"/>
              </a:ext>
            </a:extLst>
          </p:cNvPr>
          <p:cNvSpPr/>
          <p:nvPr/>
        </p:nvSpPr>
        <p:spPr>
          <a:xfrm>
            <a:off x="4317128" y="3128692"/>
            <a:ext cx="359243" cy="1070405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A57256-787D-111C-DA45-0C0AB0E83DEE}"/>
              </a:ext>
            </a:extLst>
          </p:cNvPr>
          <p:cNvSpPr/>
          <p:nvPr/>
        </p:nvSpPr>
        <p:spPr>
          <a:xfrm>
            <a:off x="4750170" y="3131816"/>
            <a:ext cx="328613" cy="1064186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A8593-0121-FAEA-76CE-62B31013FEA6}"/>
              </a:ext>
            </a:extLst>
          </p:cNvPr>
          <p:cNvSpPr/>
          <p:nvPr/>
        </p:nvSpPr>
        <p:spPr>
          <a:xfrm>
            <a:off x="4317128" y="4305214"/>
            <a:ext cx="359243" cy="143750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8767BB-E4CF-6B73-C0F8-1AF9742ECCA1}"/>
              </a:ext>
            </a:extLst>
          </p:cNvPr>
          <p:cNvSpPr/>
          <p:nvPr/>
        </p:nvSpPr>
        <p:spPr>
          <a:xfrm>
            <a:off x="4741409" y="4300258"/>
            <a:ext cx="328613" cy="1437508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A642EA-4378-A2F5-3C33-2DD655FF8A22}"/>
              </a:ext>
            </a:extLst>
          </p:cNvPr>
          <p:cNvSpPr/>
          <p:nvPr/>
        </p:nvSpPr>
        <p:spPr>
          <a:xfrm>
            <a:off x="4720692" y="5838469"/>
            <a:ext cx="349330" cy="1323350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60E167-0B6D-C8CB-22B6-FABE70E4000A}"/>
              </a:ext>
            </a:extLst>
          </p:cNvPr>
          <p:cNvSpPr/>
          <p:nvPr/>
        </p:nvSpPr>
        <p:spPr>
          <a:xfrm>
            <a:off x="4321934" y="5839636"/>
            <a:ext cx="354437" cy="1312902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DAEFBB9-0E5B-9FFB-FC5C-C19EC2B5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Real Estate &amp; Development | </a:t>
            </a:r>
            <a:r>
              <a:rPr lang="en-US" sz="3120" dirty="0"/>
              <a:t>Top recommended levers for state support</a:t>
            </a:r>
          </a:p>
        </p:txBody>
      </p:sp>
    </p:spTree>
    <p:extLst>
      <p:ext uri="{BB962C8B-B14F-4D97-AF65-F5344CB8AC3E}">
        <p14:creationId xmlns:p14="http://schemas.microsoft.com/office/powerpoint/2010/main" val="409070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426" y="7809887"/>
            <a:ext cx="3413760" cy="438150"/>
          </a:xfrm>
        </p:spPr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520" y="7881184"/>
            <a:ext cx="4632961" cy="438150"/>
          </a:xfrm>
        </p:spPr>
        <p:txBody>
          <a:bodyPr/>
          <a:lstStyle/>
          <a:p>
            <a:pPr defTabSz="1462735"/>
            <a:r>
              <a:rPr lang="en-US" sz="1080" dirty="0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5D10E1FF-615D-2627-2E5B-B4FEB43092A5}"/>
              </a:ext>
            </a:extLst>
          </p:cNvPr>
          <p:cNvSpPr/>
          <p:nvPr/>
        </p:nvSpPr>
        <p:spPr>
          <a:xfrm>
            <a:off x="804674" y="1241244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B0CA4B82-62CE-BB1E-12EB-BFC93AB3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78" y="8012090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5DC18-E962-21B3-7583-A62010B2B8AC}"/>
              </a:ext>
            </a:extLst>
          </p:cNvPr>
          <p:cNvSpPr/>
          <p:nvPr/>
        </p:nvSpPr>
        <p:spPr>
          <a:xfrm>
            <a:off x="378060" y="1707470"/>
            <a:ext cx="13895801" cy="5999813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7FC74A3-577E-D715-5C59-48D8B7F1CFD2}"/>
              </a:ext>
            </a:extLst>
          </p:cNvPr>
          <p:cNvSpPr/>
          <p:nvPr/>
        </p:nvSpPr>
        <p:spPr>
          <a:xfrm>
            <a:off x="756002" y="1621635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469F7-2831-55AB-873D-8DAB109F7BA2}"/>
              </a:ext>
            </a:extLst>
          </p:cNvPr>
          <p:cNvGrpSpPr/>
          <p:nvPr/>
        </p:nvGrpSpPr>
        <p:grpSpPr>
          <a:xfrm>
            <a:off x="698186" y="7714169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F711195-EE1C-B707-F221-20F9394701FD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60CB6-064E-F591-754C-2A37A720E1BC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D5022-F48E-0FEF-9566-820AA5981B5F}"/>
              </a:ext>
            </a:extLst>
          </p:cNvPr>
          <p:cNvGrpSpPr/>
          <p:nvPr/>
        </p:nvGrpSpPr>
        <p:grpSpPr>
          <a:xfrm>
            <a:off x="4617168" y="7830715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857CB-5BA2-7CD0-51B5-4E5E3AFC192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79D3B-09C1-E21C-742D-D8FFC3F5A96F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D8FAD-938C-5A79-8C08-475794B2FDCF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12EDD-5F71-85D1-B6E8-7513A97DAA8F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DED92-59A4-A16F-707E-4B6DFE3B23CB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7444BA-7746-E18F-845F-249E5CDC8C89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5AC7-4A52-6949-581A-501506DD7314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41B27-589A-3001-FBAA-7822E09BAFDB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631CC-118D-02D7-28DF-B7645BADE21B}"/>
                </a:ext>
              </a:extLst>
            </p:cNvPr>
            <p:cNvSpPr txBox="1"/>
            <p:nvPr/>
          </p:nvSpPr>
          <p:spPr>
            <a:xfrm>
              <a:off x="10636134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CCF4B-A29E-F8C7-12FE-026B8E5A9191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C0A8DAF-8036-4DB8-08D5-66D51D7F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37397"/>
              </p:ext>
            </p:extLst>
          </p:nvPr>
        </p:nvGraphicFramePr>
        <p:xfrm>
          <a:off x="494854" y="1196735"/>
          <a:ext cx="13864333" cy="65485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0830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477466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9376037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819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87881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7881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395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1. Target emerging technologies/industries where state has a competitive advantage 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MA must create an environment that nurtures the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rapid evolution of new technologies…as enablers for future growth.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This includes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artificial intelligence (AI), quantum computing, robotics etc.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The state can lead on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convening </a:t>
                      </a:r>
                      <a:r>
                        <a:rPr lang="en-US" sz="1400" b="0" i="0" u="none" dirty="0">
                          <a:solidFill>
                            <a:srgbClr val="575757"/>
                          </a:solidFill>
                          <a:latin typeface="+mj-lt"/>
                        </a:rPr>
                        <a:t>and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 collaboration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between government, industry, startups, higher ed, etc.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MA should endeavor to have the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best R&amp;D tax credit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in the country (and be mindful of Canada).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Fail Forward: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capture good ideas/proposals that aren't embraced by the federal government, such as salvaging the National Science Foundation (NSF) ideas that did not make it. 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956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 Become the “scale up” state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state needs to be more in lock step with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companies that are scaling: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Track startup companies that are in a growth phase (Series B funding and later) and help them grow in MA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Drive</a:t>
                      </a:r>
                      <a:r>
                        <a:rPr lang="en-US" sz="1400" b="0" i="0" u="none" dirty="0">
                          <a:solidFill>
                            <a:srgbClr val="295E7E"/>
                          </a:solidFill>
                          <a:latin typeface="+mj-lt"/>
                        </a:rPr>
                        <a:t> better connectivity within MA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manufacturers because more connectedness within the supply chain ecosystem can benefit all companies (small, medium, and large)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746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3. Address energy challenges &amp; infrastructure shortfalls (incl. permitting)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cost of energy (and grid capacity)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becoming increasingly concerning for advanced manufacturers.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 needs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make it easier for advanced manufacturing companies,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especially those that want to grow, expand, etc. Capitalize on the opportunity to leverage the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Inflation Reduction Act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achieve this goal.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141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Build a skilled workforce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Improve talent pipeline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enhanced coordination between government, industry, K-12 schools, higher ed, etc</a:t>
                      </a:r>
                      <a:r>
                        <a:rPr lang="en-US" sz="14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Early engagement and pathway connections are critical.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can be done to get into middle schools, high schools, </a:t>
                      </a:r>
                      <a:r>
                        <a:rPr lang="en-US" sz="1400" b="0" i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voc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-techs, and innovation high schools. The state should push for more industry engagement, too. </a:t>
                      </a:r>
                    </a:p>
                    <a:p>
                      <a:pPr marL="1055455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Embrace immigrant workforce</a:t>
                      </a:r>
                      <a:r>
                        <a:rPr lang="en-US" sz="1400" b="0" i="0" u="none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possible.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on successful models, such as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internship programs.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cost of living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(housing, childcare, etc.) is a strain for workforce recruitment and retainment (e.g. mid-career talent).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  <a:tr h="526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5.  Strengthen the startup ecosystem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Ensure</a:t>
                      </a:r>
                      <a:r>
                        <a:rPr lang="en-US" sz="1400" b="0" i="0" u="none" dirty="0">
                          <a:solidFill>
                            <a:srgbClr val="575757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startups are connected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available resources including suppliers, potential customers, and state programs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Facilitate greater connectivity and collaboration among the state’s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accelerators</a:t>
                      </a:r>
                      <a:r>
                        <a:rPr lang="en-US" sz="1400" b="0" i="0" u="none" dirty="0">
                          <a:solidFill>
                            <a:srgbClr val="575757"/>
                          </a:solidFill>
                          <a:latin typeface="+mj-lt"/>
                        </a:rPr>
                        <a:t> and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incubators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32891"/>
                  </a:ext>
                </a:extLst>
              </a:tr>
              <a:tr h="956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6. </a:t>
                      </a:r>
                      <a:r>
                        <a:rPr lang="en-US" sz="17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 supply chain resilience via digitalization of small to medium-sized enterprises (SMEs)</a:t>
                      </a:r>
                      <a:endParaRPr lang="en-US" sz="1700" b="0" i="0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Expand the public and non-profit programs in the state that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incent and support technology adoption by SMEs</a:t>
                      </a:r>
                    </a:p>
                    <a:p>
                      <a:pPr marL="933522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create access to resources, such as digital engineering toolkits, cybersecurity toolkits, AI, test beds, etc.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Provide incentives to OEMs to make public commitments to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support digitalization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among their suppliers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Engage the state’s engineering grad schools to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support student internships/projects with SMEs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896002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825FC1-3CD0-886B-A9B7-2390E6D9283D}"/>
              </a:ext>
            </a:extLst>
          </p:cNvPr>
          <p:cNvCxnSpPr>
            <a:cxnSpLocks/>
          </p:cNvCxnSpPr>
          <p:nvPr/>
        </p:nvCxnSpPr>
        <p:spPr>
          <a:xfrm>
            <a:off x="5074044" y="1241244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20A8B-96E4-C37D-A879-849C13437856}"/>
              </a:ext>
            </a:extLst>
          </p:cNvPr>
          <p:cNvCxnSpPr/>
          <p:nvPr/>
        </p:nvCxnSpPr>
        <p:spPr>
          <a:xfrm>
            <a:off x="4523969" y="329838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ED85D0-AA26-FCA4-6DA4-31EBD0FE5DB9}"/>
              </a:ext>
            </a:extLst>
          </p:cNvPr>
          <p:cNvCxnSpPr/>
          <p:nvPr/>
        </p:nvCxnSpPr>
        <p:spPr>
          <a:xfrm>
            <a:off x="4523969" y="4263986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BD39D-846A-5C9B-626F-8297A362DB21}"/>
              </a:ext>
            </a:extLst>
          </p:cNvPr>
          <p:cNvCxnSpPr/>
          <p:nvPr/>
        </p:nvCxnSpPr>
        <p:spPr>
          <a:xfrm>
            <a:off x="4523969" y="5010137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4187E-049F-A734-AD0C-62FA274D2955}"/>
              </a:ext>
            </a:extLst>
          </p:cNvPr>
          <p:cNvCxnSpPr/>
          <p:nvPr/>
        </p:nvCxnSpPr>
        <p:spPr>
          <a:xfrm>
            <a:off x="4523969" y="6414655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4954B-80F3-40A1-A3E0-B15E20E483EA}"/>
              </a:ext>
            </a:extLst>
          </p:cNvPr>
          <p:cNvSpPr/>
          <p:nvPr/>
        </p:nvSpPr>
        <p:spPr>
          <a:xfrm>
            <a:off x="4309291" y="1744943"/>
            <a:ext cx="362101" cy="1378668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4BB87-49B2-F317-F7AE-A016D830F5FC}"/>
              </a:ext>
            </a:extLst>
          </p:cNvPr>
          <p:cNvSpPr/>
          <p:nvPr/>
        </p:nvSpPr>
        <p:spPr>
          <a:xfrm>
            <a:off x="4702161" y="1744942"/>
            <a:ext cx="362101" cy="137866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BFFA9-25C0-B96D-0E34-EA252CBCC346}"/>
              </a:ext>
            </a:extLst>
          </p:cNvPr>
          <p:cNvSpPr/>
          <p:nvPr/>
        </p:nvSpPr>
        <p:spPr>
          <a:xfrm>
            <a:off x="4292221" y="3190781"/>
            <a:ext cx="375527" cy="90807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BBD54C-9279-E47E-3C6C-DF0F352C9B9F}"/>
              </a:ext>
            </a:extLst>
          </p:cNvPr>
          <p:cNvSpPr/>
          <p:nvPr/>
        </p:nvSpPr>
        <p:spPr>
          <a:xfrm>
            <a:off x="4287585" y="4176640"/>
            <a:ext cx="375527" cy="543941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2722E1-7ACE-6018-5FBC-84DE61EC612D}"/>
              </a:ext>
            </a:extLst>
          </p:cNvPr>
          <p:cNvSpPr/>
          <p:nvPr/>
        </p:nvSpPr>
        <p:spPr>
          <a:xfrm>
            <a:off x="4706597" y="3190781"/>
            <a:ext cx="359243" cy="915870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75582-CDFA-A826-A48D-CC6939F390C2}"/>
              </a:ext>
            </a:extLst>
          </p:cNvPr>
          <p:cNvSpPr/>
          <p:nvPr/>
        </p:nvSpPr>
        <p:spPr>
          <a:xfrm>
            <a:off x="4288595" y="4812434"/>
            <a:ext cx="375527" cy="137866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A41A8-8858-60D2-45A7-991FC03D8E3B}"/>
              </a:ext>
            </a:extLst>
          </p:cNvPr>
          <p:cNvSpPr/>
          <p:nvPr/>
        </p:nvSpPr>
        <p:spPr>
          <a:xfrm>
            <a:off x="4695448" y="4812435"/>
            <a:ext cx="375527" cy="1369346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07E530-1D44-05DA-5ECA-2EA1D09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Advanced Manufacturing | </a:t>
            </a:r>
            <a:r>
              <a:rPr lang="en-US" sz="3120" dirty="0"/>
              <a:t>Top recommended levers for state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FB32-7731-DA2A-8427-2517BD8C418B}"/>
              </a:ext>
            </a:extLst>
          </p:cNvPr>
          <p:cNvSpPr/>
          <p:nvPr/>
        </p:nvSpPr>
        <p:spPr>
          <a:xfrm>
            <a:off x="4695448" y="4173821"/>
            <a:ext cx="375527" cy="546695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D17D1A-9B05-C4E4-FA7A-FC70A66F9040}"/>
              </a:ext>
            </a:extLst>
          </p:cNvPr>
          <p:cNvSpPr/>
          <p:nvPr/>
        </p:nvSpPr>
        <p:spPr>
          <a:xfrm>
            <a:off x="4282912" y="6231574"/>
            <a:ext cx="375527" cy="451069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BA4E1C-63CB-E7A2-3AC4-6D4EBE2DDD0A}"/>
              </a:ext>
            </a:extLst>
          </p:cNvPr>
          <p:cNvSpPr/>
          <p:nvPr/>
        </p:nvSpPr>
        <p:spPr>
          <a:xfrm>
            <a:off x="4690775" y="6228756"/>
            <a:ext cx="375527" cy="453353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306DC5-530F-808A-D89A-E8BEB49B704F}"/>
              </a:ext>
            </a:extLst>
          </p:cNvPr>
          <p:cNvSpPr/>
          <p:nvPr/>
        </p:nvSpPr>
        <p:spPr>
          <a:xfrm>
            <a:off x="4282786" y="6753406"/>
            <a:ext cx="375527" cy="831500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6984B3-3CE8-F2A3-92D5-83A41DE33A2A}"/>
              </a:ext>
            </a:extLst>
          </p:cNvPr>
          <p:cNvSpPr/>
          <p:nvPr/>
        </p:nvSpPr>
        <p:spPr>
          <a:xfrm>
            <a:off x="4690649" y="6750587"/>
            <a:ext cx="375527" cy="835710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1359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35"/>
            <a:r>
              <a:rPr lang="en-US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5D10E1FF-615D-2627-2E5B-B4FEB43092A5}"/>
              </a:ext>
            </a:extLst>
          </p:cNvPr>
          <p:cNvSpPr/>
          <p:nvPr/>
        </p:nvSpPr>
        <p:spPr>
          <a:xfrm>
            <a:off x="806293" y="1822251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B0CA4B82-62CE-BB1E-12EB-BFC93AB3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3" y="7636186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5DC18-E962-21B3-7583-A62010B2B8AC}"/>
              </a:ext>
            </a:extLst>
          </p:cNvPr>
          <p:cNvSpPr/>
          <p:nvPr/>
        </p:nvSpPr>
        <p:spPr>
          <a:xfrm>
            <a:off x="757621" y="2289294"/>
            <a:ext cx="13118401" cy="4226777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7FC74A3-577E-D715-5C59-48D8B7F1CFD2}"/>
              </a:ext>
            </a:extLst>
          </p:cNvPr>
          <p:cNvSpPr/>
          <p:nvPr/>
        </p:nvSpPr>
        <p:spPr>
          <a:xfrm>
            <a:off x="757621" y="2202641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469F7-2831-55AB-873D-8DAB109F7BA2}"/>
              </a:ext>
            </a:extLst>
          </p:cNvPr>
          <p:cNvGrpSpPr/>
          <p:nvPr/>
        </p:nvGrpSpPr>
        <p:grpSpPr>
          <a:xfrm>
            <a:off x="738795" y="6539655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F711195-EE1C-B707-F221-20F9394701FD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60CB6-064E-F591-754C-2A37A720E1BC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D5022-F48E-0FEF-9566-820AA5981B5F}"/>
              </a:ext>
            </a:extLst>
          </p:cNvPr>
          <p:cNvGrpSpPr/>
          <p:nvPr/>
        </p:nvGrpSpPr>
        <p:grpSpPr>
          <a:xfrm>
            <a:off x="4681177" y="7379158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857CB-5BA2-7CD0-51B5-4E5E3AFC192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79D3B-09C1-E21C-742D-D8FFC3F5A96F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D8FAD-938C-5A79-8C08-475794B2FDCF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12EDD-5F71-85D1-B6E8-7513A97DAA8F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DED92-59A4-A16F-707E-4B6DFE3B23CB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7444BA-7746-E18F-845F-249E5CDC8C89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5AC7-4A52-6949-581A-501506DD7314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41B27-589A-3001-FBAA-7822E09BAFDB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631CC-118D-02D7-28DF-B7645BADE21B}"/>
                </a:ext>
              </a:extLst>
            </p:cNvPr>
            <p:cNvSpPr txBox="1"/>
            <p:nvPr/>
          </p:nvSpPr>
          <p:spPr>
            <a:xfrm>
              <a:off x="10636134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CCF4B-A29E-F8C7-12FE-026B8E5A9191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C0A8DAF-8036-4DB8-08D5-66D51D7F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86198"/>
              </p:ext>
            </p:extLst>
          </p:nvPr>
        </p:nvGraphicFramePr>
        <p:xfrm>
          <a:off x="861656" y="1772570"/>
          <a:ext cx="12956550" cy="4611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3816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80604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762130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3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318138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3896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404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1. Embrace and Nurture Climate Tech Cluster Development 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MA is well-positioned to become a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hub for the new technologies needed to accelerate decarbonization.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The state must keep the center of gravity here by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convening industry, academia, and government.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do that, the Healey-Driscoll Administration should look to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replicate the Life Sciences Initiative for Climate Tech.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Climate Tech Innovation is playing out across different sectors so this approach must be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flexible and nimble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across emerging opportunities, such as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offshore wind; solar, storage, and transmission; sustainable mobility; superconductivity; etc.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 Build World Class Climate Tech Ecosystem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5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Prioritize and streamline permitting/siting, financing, research and innovation</a:t>
                      </a:r>
                    </a:p>
                    <a:p>
                      <a:pPr marL="27945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support mechanisms, capacity building and incubation resources for start ups</a:t>
                      </a:r>
                    </a:p>
                    <a:p>
                      <a:pPr marL="27945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Expand and scale existing successful offerings,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such as the Lead by Example program and others</a:t>
                      </a:r>
                    </a:p>
                    <a:p>
                      <a:pPr marL="27945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Collaborate with industry and local government on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creative pilot programs that create environments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testing and evaluation of new technologies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(“proof of concept”)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713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3. Invest in the workforce needed to support climate tech jobs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out and scale </a:t>
                      </a:r>
                      <a:r>
                        <a:rPr lang="en-US" sz="1400" b="0" i="0" u="none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MassTalent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create needed pipeline for climate tech jobs for the present and future</a:t>
                      </a:r>
                    </a:p>
                    <a:p>
                      <a:pPr marL="27945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Engage education sector to align offerings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projected in demand jobs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526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Commit to Environmental Justice 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Capitalize on this opportunity to yield more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wealth creation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opportunities,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improve access and affordability,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enhance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quality of life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those impacted negatively by air pollution and climate change.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825FC1-3CD0-886B-A9B7-2390E6D9283D}"/>
              </a:ext>
            </a:extLst>
          </p:cNvPr>
          <p:cNvCxnSpPr>
            <a:cxnSpLocks/>
          </p:cNvCxnSpPr>
          <p:nvPr/>
        </p:nvCxnSpPr>
        <p:spPr>
          <a:xfrm>
            <a:off x="5075663" y="1822251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20A8B-96E4-C37D-A879-849C13437856}"/>
              </a:ext>
            </a:extLst>
          </p:cNvPr>
          <p:cNvCxnSpPr/>
          <p:nvPr/>
        </p:nvCxnSpPr>
        <p:spPr>
          <a:xfrm>
            <a:off x="4525587" y="3584704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ED85D0-AA26-FCA4-6DA4-31EBD0FE5DB9}"/>
              </a:ext>
            </a:extLst>
          </p:cNvPr>
          <p:cNvCxnSpPr/>
          <p:nvPr/>
        </p:nvCxnSpPr>
        <p:spPr>
          <a:xfrm>
            <a:off x="4525587" y="455031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BD39D-846A-5C9B-626F-8297A362DB21}"/>
              </a:ext>
            </a:extLst>
          </p:cNvPr>
          <p:cNvCxnSpPr/>
          <p:nvPr/>
        </p:nvCxnSpPr>
        <p:spPr>
          <a:xfrm>
            <a:off x="4525587" y="5296462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4187E-049F-A734-AD0C-62FA274D2955}"/>
              </a:ext>
            </a:extLst>
          </p:cNvPr>
          <p:cNvCxnSpPr/>
          <p:nvPr/>
        </p:nvCxnSpPr>
        <p:spPr>
          <a:xfrm>
            <a:off x="4525587" y="6700979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4954B-80F3-40A1-A3E0-B15E20E483EA}"/>
              </a:ext>
            </a:extLst>
          </p:cNvPr>
          <p:cNvSpPr/>
          <p:nvPr/>
        </p:nvSpPr>
        <p:spPr>
          <a:xfrm>
            <a:off x="4323553" y="2377754"/>
            <a:ext cx="359243" cy="1503059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4BB87-49B2-F317-F7AE-A016D830F5FC}"/>
              </a:ext>
            </a:extLst>
          </p:cNvPr>
          <p:cNvSpPr/>
          <p:nvPr/>
        </p:nvSpPr>
        <p:spPr>
          <a:xfrm>
            <a:off x="4716422" y="2377753"/>
            <a:ext cx="359243" cy="1503059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BFFA9-25C0-B96D-0E34-EA252CBCC346}"/>
              </a:ext>
            </a:extLst>
          </p:cNvPr>
          <p:cNvSpPr/>
          <p:nvPr/>
        </p:nvSpPr>
        <p:spPr>
          <a:xfrm>
            <a:off x="4337582" y="5859707"/>
            <a:ext cx="359243" cy="510377"/>
          </a:xfrm>
          <a:prstGeom prst="rect">
            <a:avLst/>
          </a:prstGeom>
          <a:solidFill>
            <a:srgbClr val="30C1D7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04EE5A-02F0-40E2-6C83-42CEA98B6FE0}"/>
              </a:ext>
            </a:extLst>
          </p:cNvPr>
          <p:cNvSpPr/>
          <p:nvPr/>
        </p:nvSpPr>
        <p:spPr>
          <a:xfrm>
            <a:off x="4321066" y="4001133"/>
            <a:ext cx="359243" cy="1085610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2722E1-7ACE-6018-5FBC-84DE61EC612D}"/>
              </a:ext>
            </a:extLst>
          </p:cNvPr>
          <p:cNvSpPr/>
          <p:nvPr/>
        </p:nvSpPr>
        <p:spPr>
          <a:xfrm>
            <a:off x="4335802" y="5187874"/>
            <a:ext cx="359243" cy="604409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07E530-1D44-05DA-5ECA-2EA1D09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Climate | </a:t>
            </a:r>
            <a:r>
              <a:rPr lang="en-US" sz="3120" dirty="0"/>
              <a:t>Top recommended levers for state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7BF5A-7D38-39B3-0699-73AA51A6166F}"/>
              </a:ext>
            </a:extLst>
          </p:cNvPr>
          <p:cNvSpPr/>
          <p:nvPr/>
        </p:nvSpPr>
        <p:spPr>
          <a:xfrm>
            <a:off x="4725535" y="4002148"/>
            <a:ext cx="359243" cy="1085610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BCD214-3358-5DEE-B9D2-2960A7845AB8}"/>
              </a:ext>
            </a:extLst>
          </p:cNvPr>
          <p:cNvSpPr/>
          <p:nvPr/>
        </p:nvSpPr>
        <p:spPr>
          <a:xfrm>
            <a:off x="4725535" y="5187874"/>
            <a:ext cx="359243" cy="604409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899A4-83DE-2E51-A63C-6C0063C0DD88}"/>
              </a:ext>
            </a:extLst>
          </p:cNvPr>
          <p:cNvSpPr/>
          <p:nvPr/>
        </p:nvSpPr>
        <p:spPr>
          <a:xfrm>
            <a:off x="4725535" y="5867161"/>
            <a:ext cx="359243" cy="510377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933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88BDC-BD4B-4CCF-A7CC-F28934F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5" y="1125783"/>
            <a:ext cx="14227702" cy="6373010"/>
          </a:xfrm>
        </p:spPr>
        <p:txBody>
          <a:bodyPr>
            <a:normAutofit/>
          </a:bodyPr>
          <a:lstStyle/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35"/>
            <a:r>
              <a:rPr lang="en-US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5D10E1FF-615D-2627-2E5B-B4FEB43092A5}"/>
              </a:ext>
            </a:extLst>
          </p:cNvPr>
          <p:cNvSpPr/>
          <p:nvPr/>
        </p:nvSpPr>
        <p:spPr>
          <a:xfrm>
            <a:off x="804675" y="1535927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B0CA4B82-62CE-BB1E-12EB-BFC93AB3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3" y="7636186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5DC18-E962-21B3-7583-A62010B2B8AC}"/>
              </a:ext>
            </a:extLst>
          </p:cNvPr>
          <p:cNvSpPr/>
          <p:nvPr/>
        </p:nvSpPr>
        <p:spPr>
          <a:xfrm>
            <a:off x="672360" y="2002969"/>
            <a:ext cx="13267756" cy="5190797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7FC74A3-577E-D715-5C59-48D8B7F1CFD2}"/>
              </a:ext>
            </a:extLst>
          </p:cNvPr>
          <p:cNvSpPr/>
          <p:nvPr/>
        </p:nvSpPr>
        <p:spPr>
          <a:xfrm>
            <a:off x="756003" y="1916317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469F7-2831-55AB-873D-8DAB109F7BA2}"/>
              </a:ext>
            </a:extLst>
          </p:cNvPr>
          <p:cNvGrpSpPr/>
          <p:nvPr/>
        </p:nvGrpSpPr>
        <p:grpSpPr>
          <a:xfrm>
            <a:off x="757622" y="7193766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F711195-EE1C-B707-F221-20F9394701FD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60CB6-064E-F591-754C-2A37A720E1BC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D5022-F48E-0FEF-9566-820AA5981B5F}"/>
              </a:ext>
            </a:extLst>
          </p:cNvPr>
          <p:cNvGrpSpPr/>
          <p:nvPr/>
        </p:nvGrpSpPr>
        <p:grpSpPr>
          <a:xfrm>
            <a:off x="4681177" y="7379158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857CB-5BA2-7CD0-51B5-4E5E3AFC192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79D3B-09C1-E21C-742D-D8FFC3F5A96F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D8FAD-938C-5A79-8C08-475794B2FDCF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12EDD-5F71-85D1-B6E8-7513A97DAA8F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DED92-59A4-A16F-707E-4B6DFE3B23CB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7444BA-7746-E18F-845F-249E5CDC8C89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5AC7-4A52-6949-581A-501506DD7314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41B27-589A-3001-FBAA-7822E09BAFDB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631CC-118D-02D7-28DF-B7645BADE21B}"/>
                </a:ext>
              </a:extLst>
            </p:cNvPr>
            <p:cNvSpPr txBox="1"/>
            <p:nvPr/>
          </p:nvSpPr>
          <p:spPr>
            <a:xfrm>
              <a:off x="10636134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CCF4B-A29E-F8C7-12FE-026B8E5A9191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C0A8DAF-8036-4DB8-08D5-66D51D7F5460}"/>
              </a:ext>
            </a:extLst>
          </p:cNvPr>
          <p:cNvGraphicFramePr>
            <a:graphicFrameLocks noGrp="1"/>
          </p:cNvGraphicFramePr>
          <p:nvPr/>
        </p:nvGraphicFramePr>
        <p:xfrm>
          <a:off x="672360" y="1535928"/>
          <a:ext cx="13285679" cy="57770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93423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27394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164862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3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72948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72948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404518">
                <a:tc>
                  <a:txBody>
                    <a:bodyPr/>
                    <a:lstStyle/>
                    <a:p>
                      <a:pPr marL="11747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1.   Reimagining the RTC Funding Formula and Long-Term Planning -  Investment in Destination Marketing </a:t>
                      </a:r>
                      <a:endParaRPr lang="en-US" sz="1700" b="0" i="0" u="none" strike="noStrike" kern="1200" noProof="0" dirty="0"/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3850" lvl="1" indent="-215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Reinvest a larger portion of hotel occupancy and gaming tax dollars to 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increase funding to support marketing and communications campaigns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target long haul domestic and international markets as well as markets including LGBTQIA+, BIPOC, sports, groups, and meetings markets</a:t>
                      </a: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Increased marketing and promotion of Massachusetts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will increase overnight stays, meals, and retail sales, in turn increasing tax receipts.    </a:t>
                      </a:r>
                    </a:p>
                    <a:p>
                      <a:pPr marL="933522" lvl="2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Without increased funding, Massachusetts will lose market share to competing destinations 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959474">
                <a:tc>
                  <a:txBody>
                    <a:bodyPr/>
                    <a:lstStyle/>
                    <a:p>
                      <a:pPr marL="11747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  Develop key performance indicators (KPIs) to track impact and success of the tourism industry 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Evaluate and improve earmark and grant reporting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 demonstrate benefits of investments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Improve reporting from MOTT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clearly communicate the economic impact of the Massachusetts tourism industry </a:t>
                      </a:r>
                      <a:endParaRPr lang="en-US" sz="1400" b="0" i="0" u="none" dirty="0">
                        <a:solidFill>
                          <a:srgbClr val="295E7E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1572697">
                <a:tc>
                  <a:txBody>
                    <a:bodyPr/>
                    <a:lstStyle/>
                    <a:p>
                      <a:pPr marL="1174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 Workforce Development </a:t>
                      </a:r>
                      <a:endParaRPr lang="en-US" sz="1700" b="0" i="0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Improve the workforce pipeline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(i.e. K-12 schools, vocational and technical schools, higher ed, etc.) with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tourism and hospitality businesses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Change the perception that tourism and hospitality jobs are all entry level;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lucrative career paths here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Address housing challenges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tourism, hospitality, arts, and culture workforce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Encourage recent graduates to stay and work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Massachusetts by promoting state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1314083">
                <a:tc>
                  <a:txBody>
                    <a:bodyPr/>
                    <a:lstStyle/>
                    <a:p>
                      <a:pPr marL="1174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 Technical Assistance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tourism, arts, and cultural organizations and businesses by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streamlining permitting and processes for opening and running a business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Promote collaboration and connect organizations with similar goals 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825FC1-3CD0-886B-A9B7-2390E6D9283D}"/>
              </a:ext>
            </a:extLst>
          </p:cNvPr>
          <p:cNvCxnSpPr>
            <a:cxnSpLocks/>
          </p:cNvCxnSpPr>
          <p:nvPr/>
        </p:nvCxnSpPr>
        <p:spPr>
          <a:xfrm>
            <a:off x="5074045" y="1535927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20A8B-96E4-C37D-A879-849C13437856}"/>
              </a:ext>
            </a:extLst>
          </p:cNvPr>
          <p:cNvCxnSpPr/>
          <p:nvPr/>
        </p:nvCxnSpPr>
        <p:spPr>
          <a:xfrm>
            <a:off x="4523969" y="329838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ED85D0-AA26-FCA4-6DA4-31EBD0FE5DB9}"/>
              </a:ext>
            </a:extLst>
          </p:cNvPr>
          <p:cNvCxnSpPr/>
          <p:nvPr/>
        </p:nvCxnSpPr>
        <p:spPr>
          <a:xfrm>
            <a:off x="4523969" y="4263986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BD39D-846A-5C9B-626F-8297A362DB21}"/>
              </a:ext>
            </a:extLst>
          </p:cNvPr>
          <p:cNvCxnSpPr/>
          <p:nvPr/>
        </p:nvCxnSpPr>
        <p:spPr>
          <a:xfrm>
            <a:off x="4523969" y="5010137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4187E-049F-A734-AD0C-62FA274D2955}"/>
              </a:ext>
            </a:extLst>
          </p:cNvPr>
          <p:cNvCxnSpPr/>
          <p:nvPr/>
        </p:nvCxnSpPr>
        <p:spPr>
          <a:xfrm>
            <a:off x="4523969" y="6414655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4954B-80F3-40A1-A3E0-B15E20E483EA}"/>
              </a:ext>
            </a:extLst>
          </p:cNvPr>
          <p:cNvSpPr/>
          <p:nvPr/>
        </p:nvSpPr>
        <p:spPr>
          <a:xfrm>
            <a:off x="5060809" y="4482658"/>
            <a:ext cx="399842" cy="1463413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4BB87-49B2-F317-F7AE-A016D830F5FC}"/>
              </a:ext>
            </a:extLst>
          </p:cNvPr>
          <p:cNvSpPr/>
          <p:nvPr/>
        </p:nvSpPr>
        <p:spPr>
          <a:xfrm>
            <a:off x="5055902" y="2030389"/>
            <a:ext cx="833924" cy="140381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BFFA9-25C0-B96D-0E34-EA252CBCC346}"/>
              </a:ext>
            </a:extLst>
          </p:cNvPr>
          <p:cNvSpPr/>
          <p:nvPr/>
        </p:nvSpPr>
        <p:spPr>
          <a:xfrm>
            <a:off x="5055903" y="3473257"/>
            <a:ext cx="404750" cy="894624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2722E1-7ACE-6018-5FBC-84DE61EC612D}"/>
              </a:ext>
            </a:extLst>
          </p:cNvPr>
          <p:cNvSpPr/>
          <p:nvPr/>
        </p:nvSpPr>
        <p:spPr>
          <a:xfrm>
            <a:off x="5055901" y="6048904"/>
            <a:ext cx="399842" cy="1057080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75582-CDFA-A826-A48D-CC6939F390C2}"/>
              </a:ext>
            </a:extLst>
          </p:cNvPr>
          <p:cNvSpPr/>
          <p:nvPr/>
        </p:nvSpPr>
        <p:spPr>
          <a:xfrm>
            <a:off x="5506373" y="4469492"/>
            <a:ext cx="383453" cy="1476580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A41A8-8858-60D2-45A7-991FC03D8E3B}"/>
              </a:ext>
            </a:extLst>
          </p:cNvPr>
          <p:cNvSpPr/>
          <p:nvPr/>
        </p:nvSpPr>
        <p:spPr>
          <a:xfrm>
            <a:off x="5527233" y="6046739"/>
            <a:ext cx="362594" cy="1057080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07E530-1D44-05DA-5ECA-2EA1D09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Tourism | </a:t>
            </a:r>
            <a:r>
              <a:rPr lang="en-US" sz="3120" dirty="0"/>
              <a:t>Top recommended levers for state support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07E905-F9A5-B6B8-898E-864349965272}"/>
              </a:ext>
            </a:extLst>
          </p:cNvPr>
          <p:cNvSpPr/>
          <p:nvPr/>
        </p:nvSpPr>
        <p:spPr>
          <a:xfrm>
            <a:off x="5506374" y="3474466"/>
            <a:ext cx="383453" cy="893417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177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4747" y="7971915"/>
            <a:ext cx="6140914" cy="240043"/>
          </a:xfrm>
        </p:spPr>
        <p:txBody>
          <a:bodyPr/>
          <a:lstStyle/>
          <a:p>
            <a:pPr defTabSz="1462735"/>
            <a:r>
              <a:rPr lang="en-US" dirty="0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5D10E1FF-615D-2627-2E5B-B4FEB43092A5}"/>
              </a:ext>
            </a:extLst>
          </p:cNvPr>
          <p:cNvSpPr/>
          <p:nvPr/>
        </p:nvSpPr>
        <p:spPr>
          <a:xfrm>
            <a:off x="803053" y="1260580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B0CA4B82-62CE-BB1E-12EB-BFC93AB3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3" y="7636186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5DC18-E962-21B3-7583-A62010B2B8AC}"/>
              </a:ext>
            </a:extLst>
          </p:cNvPr>
          <p:cNvSpPr/>
          <p:nvPr/>
        </p:nvSpPr>
        <p:spPr>
          <a:xfrm>
            <a:off x="749807" y="1727622"/>
            <a:ext cx="13122974" cy="5481007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7FC74A3-577E-D715-5C59-48D8B7F1CFD2}"/>
              </a:ext>
            </a:extLst>
          </p:cNvPr>
          <p:cNvSpPr/>
          <p:nvPr/>
        </p:nvSpPr>
        <p:spPr>
          <a:xfrm>
            <a:off x="746566" y="1640970"/>
            <a:ext cx="13126216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469F7-2831-55AB-873D-8DAB109F7BA2}"/>
              </a:ext>
            </a:extLst>
          </p:cNvPr>
          <p:cNvGrpSpPr/>
          <p:nvPr/>
        </p:nvGrpSpPr>
        <p:grpSpPr>
          <a:xfrm>
            <a:off x="749808" y="7230946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F711195-EE1C-B707-F221-20F9394701FD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60CB6-064E-F591-754C-2A37A720E1BC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D5022-F48E-0FEF-9566-820AA5981B5F}"/>
              </a:ext>
            </a:extLst>
          </p:cNvPr>
          <p:cNvGrpSpPr/>
          <p:nvPr/>
        </p:nvGrpSpPr>
        <p:grpSpPr>
          <a:xfrm>
            <a:off x="4681177" y="7379158"/>
            <a:ext cx="5240161" cy="221599"/>
            <a:chOff x="7774957" y="75560"/>
            <a:chExt cx="436680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857CB-5BA2-7CD0-51B5-4E5E3AFC192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79D3B-09C1-E21C-742D-D8FFC3F5A96F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D8FAD-938C-5A79-8C08-475794B2FDCF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12EDD-5F71-85D1-B6E8-7513A97DAA8F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DED92-59A4-A16F-707E-4B6DFE3B23CB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7444BA-7746-E18F-845F-249E5CDC8C89}"/>
                </a:ext>
              </a:extLst>
            </p:cNvPr>
            <p:cNvSpPr txBox="1"/>
            <p:nvPr/>
          </p:nvSpPr>
          <p:spPr>
            <a:xfrm>
              <a:off x="8006746" y="75560"/>
              <a:ext cx="543632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Calibri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5AC7-4A52-6949-581A-501506DD7314}"/>
                </a:ext>
              </a:extLst>
            </p:cNvPr>
            <p:cNvSpPr txBox="1"/>
            <p:nvPr/>
          </p:nvSpPr>
          <p:spPr>
            <a:xfrm>
              <a:off x="8852770" y="75560"/>
              <a:ext cx="547747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Calibri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41B27-589A-3001-FBAA-7822E09BAFDB}"/>
                </a:ext>
              </a:extLst>
            </p:cNvPr>
            <p:cNvSpPr txBox="1"/>
            <p:nvPr/>
          </p:nvSpPr>
          <p:spPr>
            <a:xfrm>
              <a:off x="9705329" y="75560"/>
              <a:ext cx="633561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Calibri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631CC-118D-02D7-28DF-B7645BADE21B}"/>
                </a:ext>
              </a:extLst>
            </p:cNvPr>
            <p:cNvSpPr txBox="1"/>
            <p:nvPr/>
          </p:nvSpPr>
          <p:spPr>
            <a:xfrm>
              <a:off x="10664640" y="75560"/>
              <a:ext cx="544540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Calibri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CCF4B-A29E-F8C7-12FE-026B8E5A9191}"/>
                </a:ext>
              </a:extLst>
            </p:cNvPr>
            <p:cNvSpPr txBox="1"/>
            <p:nvPr/>
          </p:nvSpPr>
          <p:spPr>
            <a:xfrm>
              <a:off x="11535823" y="75560"/>
              <a:ext cx="60593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Calibri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C0A8DAF-8036-4DB8-08D5-66D51D7F5460}"/>
              </a:ext>
            </a:extLst>
          </p:cNvPr>
          <p:cNvGraphicFramePr>
            <a:graphicFrameLocks noGrp="1"/>
          </p:cNvGraphicFramePr>
          <p:nvPr/>
        </p:nvGraphicFramePr>
        <p:xfrm>
          <a:off x="852224" y="1252913"/>
          <a:ext cx="12956550" cy="62532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3816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80604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762130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3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83515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3515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n-lt"/>
                        </a:rPr>
                        <a:t>1. Increase funding for the Small Business Technical Assistance (SBTA) Program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Substantially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increase funding for MGCC’s SBTA Program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make it multi-year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Prioritize funding for nonprofit organizations focused on serving businesses owned by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communities facing the greatest disparities (BIPOC, women, low-income)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training and quality control to ensure TA providers have needed tools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(i.e. train the trainer)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industry expertise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 could be leveraged by all TA providers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n-lt"/>
                        </a:rPr>
                        <a:t>2. Invest in Small Businesses with an array of tools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 and expand the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Community Development Financial Institution (CDFI)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funding program to provide grants to the MA CDFIs for financing (loans/equity)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Evaluate all tools used to invest in small businesses including grants, loans and other incentives. Create and augment new investment tools and ensure that all programs are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culturally competent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eliminate language barriers.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Create anchor institution coalition to make and deliver on meaningful SMB procurement commitments</a:t>
                      </a:r>
                      <a:endParaRPr lang="en-US" sz="1700" b="0" i="0" u="non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Convene large corporations, colleges and universities, and municipal governments and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create an anchor procurement coalition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mission to increase small business procurement with an emphasis on BIPOC-owned businesses</a:t>
                      </a: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 could include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data analysis (identifying “addressable spend”), making spend commitments,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maintaining a supplier database;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leverage work of relevant programs (e.g., Pacesetters)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n-lt"/>
                        </a:rPr>
                        <a:t>4. Streamline quality business support resources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Create a statewide inventory of small business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resources (public, nonprofit, private) by type of support, industry, size/stage, demographic focus, etc.; focus on vetted best practices and demonstrated impact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digital platform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help small businesses identify and connect with business support resources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 small business resources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increase the rate of SMB participation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BSO programs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Leverage and scale existing mapping efforts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(e.g., City of Boston’s Small Business Plan BSO inventory)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  <a:tr h="965606"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n-lt"/>
                        </a:rPr>
                        <a:t>5. Entrepreneurship and small business campaign</a:t>
                      </a:r>
                    </a:p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endParaRPr lang="en-US" sz="1700" b="0" i="0" u="non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Messaging campaign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promote MA as a welcoming and competitive place to start and grow a business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aimed at increasing the rate of entrepreneurship in the state; focus on diversity and inclusion and entrepreneurs that reflect the community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4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88716212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825FC1-3CD0-886B-A9B7-2390E6D9283D}"/>
              </a:ext>
            </a:extLst>
          </p:cNvPr>
          <p:cNvCxnSpPr>
            <a:cxnSpLocks/>
          </p:cNvCxnSpPr>
          <p:nvPr/>
        </p:nvCxnSpPr>
        <p:spPr>
          <a:xfrm>
            <a:off x="5072423" y="1260580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20A8B-96E4-C37D-A879-849C13437856}"/>
              </a:ext>
            </a:extLst>
          </p:cNvPr>
          <p:cNvCxnSpPr/>
          <p:nvPr/>
        </p:nvCxnSpPr>
        <p:spPr>
          <a:xfrm>
            <a:off x="4495374" y="3175141"/>
            <a:ext cx="359456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ED85D0-AA26-FCA4-6DA4-31EBD0FE5DB9}"/>
              </a:ext>
            </a:extLst>
          </p:cNvPr>
          <p:cNvCxnSpPr/>
          <p:nvPr/>
        </p:nvCxnSpPr>
        <p:spPr>
          <a:xfrm>
            <a:off x="4495374" y="4140748"/>
            <a:ext cx="359456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BD39D-846A-5C9B-626F-8297A362DB21}"/>
              </a:ext>
            </a:extLst>
          </p:cNvPr>
          <p:cNvCxnSpPr/>
          <p:nvPr/>
        </p:nvCxnSpPr>
        <p:spPr>
          <a:xfrm>
            <a:off x="4495374" y="4886898"/>
            <a:ext cx="359456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4187E-049F-A734-AD0C-62FA274D2955}"/>
              </a:ext>
            </a:extLst>
          </p:cNvPr>
          <p:cNvCxnSpPr/>
          <p:nvPr/>
        </p:nvCxnSpPr>
        <p:spPr>
          <a:xfrm>
            <a:off x="4495374" y="6291416"/>
            <a:ext cx="359456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4BB87-49B2-F317-F7AE-A016D830F5FC}"/>
              </a:ext>
            </a:extLst>
          </p:cNvPr>
          <p:cNvSpPr/>
          <p:nvPr/>
        </p:nvSpPr>
        <p:spPr>
          <a:xfrm>
            <a:off x="4293104" y="1893603"/>
            <a:ext cx="752561" cy="1252170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BFFA9-25C0-B96D-0E34-EA252CBCC346}"/>
              </a:ext>
            </a:extLst>
          </p:cNvPr>
          <p:cNvSpPr/>
          <p:nvPr/>
        </p:nvSpPr>
        <p:spPr>
          <a:xfrm>
            <a:off x="4293104" y="3155592"/>
            <a:ext cx="752560" cy="94870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BBD54C-9279-E47E-3C6C-DF0F352C9B9F}"/>
              </a:ext>
            </a:extLst>
          </p:cNvPr>
          <p:cNvSpPr/>
          <p:nvPr/>
        </p:nvSpPr>
        <p:spPr>
          <a:xfrm>
            <a:off x="4674753" y="4110990"/>
            <a:ext cx="380183" cy="1155745"/>
          </a:xfrm>
          <a:prstGeom prst="rect">
            <a:avLst/>
          </a:prstGeom>
          <a:solidFill>
            <a:schemeClr val="accent5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2722E1-7ACE-6018-5FBC-84DE61EC612D}"/>
              </a:ext>
            </a:extLst>
          </p:cNvPr>
          <p:cNvSpPr/>
          <p:nvPr/>
        </p:nvSpPr>
        <p:spPr>
          <a:xfrm>
            <a:off x="4292212" y="4110990"/>
            <a:ext cx="380183" cy="1155745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75582-CDFA-A826-A48D-CC6939F390C2}"/>
              </a:ext>
            </a:extLst>
          </p:cNvPr>
          <p:cNvSpPr/>
          <p:nvPr/>
        </p:nvSpPr>
        <p:spPr>
          <a:xfrm>
            <a:off x="4292218" y="5288661"/>
            <a:ext cx="370063" cy="118886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A41A8-8858-60D2-45A7-991FC03D8E3B}"/>
              </a:ext>
            </a:extLst>
          </p:cNvPr>
          <p:cNvSpPr/>
          <p:nvPr/>
        </p:nvSpPr>
        <p:spPr>
          <a:xfrm>
            <a:off x="4681181" y="5296493"/>
            <a:ext cx="386124" cy="1188868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07E530-1D44-05DA-5ECA-2EA1D09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Small Business | </a:t>
            </a:r>
            <a:r>
              <a:rPr lang="en-US" sz="3120" dirty="0"/>
              <a:t>Top recommended levers for state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5C6DE-D587-75FB-F82A-41562C4CCE7F}"/>
              </a:ext>
            </a:extLst>
          </p:cNvPr>
          <p:cNvSpPr/>
          <p:nvPr/>
        </p:nvSpPr>
        <p:spPr>
          <a:xfrm>
            <a:off x="4285023" y="6484265"/>
            <a:ext cx="792306" cy="556896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902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F247-1696-4178-BEAC-9DA1153B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35"/>
            <a:fld id="{48F239AC-B64B-47D9-9A99-24B0D39D1C1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462735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88BDC-BD4B-4CCF-A7CC-F28934F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5" y="1125783"/>
            <a:ext cx="14227702" cy="6373010"/>
          </a:xfrm>
        </p:spPr>
        <p:txBody>
          <a:bodyPr>
            <a:normAutofit/>
          </a:bodyPr>
          <a:lstStyle/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cs typeface="Calibri" panose="020F0502020204030204" pitchFamily="34" charset="0"/>
            </a:endParaRPr>
          </a:p>
          <a:p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6FF3E-169D-4AD3-9D0A-83C0992C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35"/>
            <a:r>
              <a:rPr lang="en-US"/>
              <a:t>DRAFT FOR POLICY AND PROGRAM DEVELOPMENT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5D10E1FF-615D-2627-2E5B-B4FEB43092A5}"/>
              </a:ext>
            </a:extLst>
          </p:cNvPr>
          <p:cNvSpPr/>
          <p:nvPr/>
        </p:nvSpPr>
        <p:spPr>
          <a:xfrm>
            <a:off x="804675" y="1535927"/>
            <a:ext cx="13011913" cy="380390"/>
          </a:xfrm>
          <a:prstGeom prst="round2SameRect">
            <a:avLst>
              <a:gd name="adj1" fmla="val 22092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920" b="1" dirty="0">
              <a:solidFill>
                <a:prstClr val="white"/>
              </a:solidFill>
              <a:latin typeface="Trebuchet MS"/>
              <a:sym typeface="Century Gothic" panose="020B0502020202020204" pitchFamily="34" charset="0"/>
            </a:endParaRPr>
          </a:p>
        </p:txBody>
      </p:sp>
      <p:sp>
        <p:nvSpPr>
          <p:cNvPr id="7" name="ee4pFootnotes">
            <a:extLst>
              <a:ext uri="{FF2B5EF4-FFF2-40B4-BE49-F238E27FC236}">
                <a16:creationId xmlns:a16="http://schemas.microsoft.com/office/drawing/2014/main" id="{B0CA4B82-62CE-BB1E-12EB-BFC93AB3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3" y="7636186"/>
            <a:ext cx="10837097" cy="1661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109719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Source: Working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5DC18-E962-21B3-7583-A62010B2B8AC}"/>
              </a:ext>
            </a:extLst>
          </p:cNvPr>
          <p:cNvSpPr/>
          <p:nvPr/>
        </p:nvSpPr>
        <p:spPr>
          <a:xfrm>
            <a:off x="756003" y="2002969"/>
            <a:ext cx="13118401" cy="5190797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7FC74A3-577E-D715-5C59-48D8B7F1CFD2}"/>
              </a:ext>
            </a:extLst>
          </p:cNvPr>
          <p:cNvSpPr/>
          <p:nvPr/>
        </p:nvSpPr>
        <p:spPr>
          <a:xfrm>
            <a:off x="756003" y="1916317"/>
            <a:ext cx="13118401" cy="87782"/>
          </a:xfrm>
          <a:prstGeom prst="trapezoid">
            <a:avLst>
              <a:gd name="adj" fmla="val 59750"/>
            </a:avLst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  <a:sym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469F7-2831-55AB-873D-8DAB109F7BA2}"/>
              </a:ext>
            </a:extLst>
          </p:cNvPr>
          <p:cNvGrpSpPr/>
          <p:nvPr/>
        </p:nvGrpSpPr>
        <p:grpSpPr>
          <a:xfrm>
            <a:off x="757622" y="7193766"/>
            <a:ext cx="13118401" cy="125894"/>
            <a:chOff x="631349" y="6251065"/>
            <a:chExt cx="10932001" cy="104912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F711195-EE1C-B707-F221-20F9394701FD}"/>
                </a:ext>
              </a:extLst>
            </p:cNvPr>
            <p:cNvSpPr/>
            <p:nvPr/>
          </p:nvSpPr>
          <p:spPr>
            <a:xfrm flipV="1">
              <a:off x="631349" y="6251065"/>
              <a:ext cx="10932001" cy="52387"/>
            </a:xfrm>
            <a:prstGeom prst="trapezoid">
              <a:avLst>
                <a:gd name="adj" fmla="val 97234"/>
              </a:avLst>
            </a:prstGeom>
            <a:solidFill>
              <a:schemeClr val="accen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60CB6-064E-F591-754C-2A37A720E1BC}"/>
                </a:ext>
              </a:extLst>
            </p:cNvPr>
            <p:cNvSpPr/>
            <p:nvPr/>
          </p:nvSpPr>
          <p:spPr>
            <a:xfrm>
              <a:off x="670560" y="6303451"/>
              <a:ext cx="10843261" cy="525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920" b="1" dirty="0">
                <a:solidFill>
                  <a:prstClr val="white"/>
                </a:solidFill>
                <a:latin typeface="Trebuchet M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D5022-F48E-0FEF-9566-820AA5981B5F}"/>
              </a:ext>
            </a:extLst>
          </p:cNvPr>
          <p:cNvGrpSpPr/>
          <p:nvPr/>
        </p:nvGrpSpPr>
        <p:grpSpPr>
          <a:xfrm>
            <a:off x="4681177" y="7379158"/>
            <a:ext cx="5270137" cy="221599"/>
            <a:chOff x="7774957" y="75560"/>
            <a:chExt cx="4391781" cy="1846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857CB-5BA2-7CD0-51B5-4E5E3AFC1923}"/>
                </a:ext>
              </a:extLst>
            </p:cNvPr>
            <p:cNvSpPr/>
            <p:nvPr/>
          </p:nvSpPr>
          <p:spPr>
            <a:xfrm>
              <a:off x="7774957" y="96680"/>
              <a:ext cx="146304" cy="142424"/>
            </a:xfrm>
            <a:prstGeom prst="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79D3B-09C1-E21C-742D-D8FFC3F5A96F}"/>
                </a:ext>
              </a:extLst>
            </p:cNvPr>
            <p:cNvSpPr/>
            <p:nvPr/>
          </p:nvSpPr>
          <p:spPr>
            <a:xfrm>
              <a:off x="8635862" y="96680"/>
              <a:ext cx="146304" cy="142424"/>
            </a:xfrm>
            <a:prstGeom prst="rect">
              <a:avLst/>
            </a:prstGeom>
            <a:solidFill>
              <a:srgbClr val="3EAD9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D8FAD-938C-5A79-8C08-475794B2FDCF}"/>
                </a:ext>
              </a:extLst>
            </p:cNvPr>
            <p:cNvSpPr/>
            <p:nvPr/>
          </p:nvSpPr>
          <p:spPr>
            <a:xfrm>
              <a:off x="9471119" y="96680"/>
              <a:ext cx="146304" cy="142424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12EDD-5F71-85D1-B6E8-7513A97DAA8F}"/>
                </a:ext>
              </a:extLst>
            </p:cNvPr>
            <p:cNvSpPr/>
            <p:nvPr/>
          </p:nvSpPr>
          <p:spPr>
            <a:xfrm>
              <a:off x="10426795" y="96680"/>
              <a:ext cx="146304" cy="142424"/>
            </a:xfrm>
            <a:prstGeom prst="rect">
              <a:avLst/>
            </a:prstGeom>
            <a:solidFill>
              <a:srgbClr val="197A5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DED92-59A4-A16F-707E-4B6DFE3B23CB}"/>
                </a:ext>
              </a:extLst>
            </p:cNvPr>
            <p:cNvSpPr/>
            <p:nvPr/>
          </p:nvSpPr>
          <p:spPr>
            <a:xfrm>
              <a:off x="11300717" y="96680"/>
              <a:ext cx="146304" cy="142424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192">
                <a:defRPr/>
              </a:pPr>
              <a:endParaRPr lang="en-US" sz="1440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7444BA-7746-E18F-845F-249E5CDC8C89}"/>
                </a:ext>
              </a:extLst>
            </p:cNvPr>
            <p:cNvSpPr txBox="1"/>
            <p:nvPr/>
          </p:nvSpPr>
          <p:spPr>
            <a:xfrm>
              <a:off x="7985346" y="75560"/>
              <a:ext cx="58643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Convene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5AC7-4A52-6949-581A-501506DD7314}"/>
                </a:ext>
              </a:extLst>
            </p:cNvPr>
            <p:cNvSpPr txBox="1"/>
            <p:nvPr/>
          </p:nvSpPr>
          <p:spPr>
            <a:xfrm>
              <a:off x="8845449" y="75560"/>
              <a:ext cx="56238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Message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41B27-589A-3001-FBAA-7822E09BAFDB}"/>
                </a:ext>
              </a:extLst>
            </p:cNvPr>
            <p:cNvSpPr txBox="1"/>
            <p:nvPr/>
          </p:nvSpPr>
          <p:spPr>
            <a:xfrm>
              <a:off x="9681925" y="75560"/>
              <a:ext cx="680368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Resources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631CC-118D-02D7-28DF-B7645BADE21B}"/>
                </a:ext>
              </a:extLst>
            </p:cNvPr>
            <p:cNvSpPr txBox="1"/>
            <p:nvPr/>
          </p:nvSpPr>
          <p:spPr>
            <a:xfrm>
              <a:off x="10636134" y="75560"/>
              <a:ext cx="601553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Regulate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CCF4B-A29E-F8C7-12FE-026B8E5A9191}"/>
                </a:ext>
              </a:extLst>
            </p:cNvPr>
            <p:cNvSpPr txBox="1"/>
            <p:nvPr/>
          </p:nvSpPr>
          <p:spPr>
            <a:xfrm>
              <a:off x="11510843" y="75560"/>
              <a:ext cx="655895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1097192">
                <a:defRPr/>
              </a:pPr>
              <a:r>
                <a:rPr lang="en-US" sz="1440" dirty="0">
                  <a:solidFill>
                    <a:srgbClr val="575757"/>
                  </a:solidFill>
                  <a:latin typeface="Trebuchet MS"/>
                </a:rPr>
                <a:t>Customer</a:t>
              </a:r>
            </a:p>
          </p:txBody>
        </p:sp>
      </p:grp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C0A8DAF-8036-4DB8-08D5-66D51D7F5460}"/>
              </a:ext>
            </a:extLst>
          </p:cNvPr>
          <p:cNvGraphicFramePr>
            <a:graphicFrameLocks noGrp="1"/>
          </p:cNvGraphicFramePr>
          <p:nvPr/>
        </p:nvGraphicFramePr>
        <p:xfrm>
          <a:off x="803056" y="1535927"/>
          <a:ext cx="13011914" cy="61852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8404">
                  <a:extLst>
                    <a:ext uri="{9D8B030D-6E8A-4147-A177-3AD203B41FA5}">
                      <a16:colId xmlns:a16="http://schemas.microsoft.com/office/drawing/2014/main" val="1725839954"/>
                    </a:ext>
                  </a:extLst>
                </a:gridCol>
                <a:gridCol w="783940">
                  <a:extLst>
                    <a:ext uri="{9D8B030D-6E8A-4147-A177-3AD203B41FA5}">
                      <a16:colId xmlns:a16="http://schemas.microsoft.com/office/drawing/2014/main" val="3585860192"/>
                    </a:ext>
                  </a:extLst>
                </a:gridCol>
                <a:gridCol w="8799570">
                  <a:extLst>
                    <a:ext uri="{9D8B030D-6E8A-4147-A177-3AD203B41FA5}">
                      <a16:colId xmlns:a16="http://schemas.microsoft.com/office/drawing/2014/main" val="1425908233"/>
                    </a:ext>
                  </a:extLst>
                </a:gridCol>
              </a:tblGrid>
              <a:tr h="380390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Lever</a:t>
                      </a:r>
                    </a:p>
                  </a:txBody>
                  <a:tcPr marL="0" marR="0" marT="43891" marB="43891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 i="0" u="none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Detail</a:t>
                      </a:r>
                    </a:p>
                  </a:txBody>
                  <a:tcPr marL="0" marR="0" marT="32918" marB="329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1737"/>
                  </a:ext>
                </a:extLst>
              </a:tr>
              <a:tr h="87782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70927"/>
                  </a:ext>
                </a:extLst>
              </a:tr>
              <a:tr h="87782">
                <a:tc gridSpan="2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" b="0" i="0" u="none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341797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700" b="0" i="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1. Devote Funding, Resources, and Incentives to Support Economic Opportunity</a:t>
                      </a: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endParaRPr lang="en-US" sz="1700" b="0" i="0" u="none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Continue and increase support to shovel-worthy projects in rural communities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, with substantial funding to incentivize growth.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Explore additional incentives that would benefit rural areas 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such as, tax abatements, no or low interest financing, tax revenue sharing, agricultural land trusts.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Strategically consider </a:t>
                      </a:r>
                      <a:r>
                        <a:rPr lang="en-US" sz="1400" b="0" i="0" u="none" dirty="0">
                          <a:solidFill>
                            <a:srgbClr val="385D8B"/>
                          </a:solidFill>
                          <a:latin typeface="+mj-lt"/>
                        </a:rPr>
                        <a:t>key industries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, like agriculture, fishing industry, and outdoor recreation</a:t>
                      </a:r>
                    </a:p>
                  </a:txBody>
                  <a:tcPr marL="0" marR="0" marT="43891" marB="43891" anchor="ctr"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597"/>
                  </a:ext>
                </a:extLst>
              </a:tr>
              <a:tr h="965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2. Enhance Support and Consideration for Rural Communities in State Funding Allocations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that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Rural communities are a consideration in all funding sources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within the state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against “value-bias” that directs outsized share of grant resources to areas that are not suffering from a lack of capital.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Examine existing mandate compliance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determine rural hardship.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 necessary aids to compliance before new requirements are implemented to scaffold rural communities’ ability to meet them.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79971"/>
                  </a:ext>
                </a:extLst>
              </a:tr>
              <a:tr h="1404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3. Invest in Capacity Building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Expand DLTA funding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increase municipal capacity and encourage more regionalization of municipal services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 in the economic development of rural communities through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targeted small business</a:t>
                      </a:r>
                      <a:r>
                        <a:rPr lang="en-US" sz="1400" b="0" i="0" u="non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Encourage a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municipal career pipeline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 curriculum</a:t>
                      </a:r>
                      <a:r>
                        <a:rPr lang="en-US" sz="14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development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high schools, community and four colleges and universities, and consider a student loan forgiveness program for municipal careers.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Support transition of Historic Mills </a:t>
                      </a:r>
                      <a:r>
                        <a:rPr lang="en-US" sz="14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next use, either by redevelopment or creation of new developable sites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Increase PILOT land values for rural communities </a:t>
                      </a:r>
                      <a:r>
                        <a:rPr lang="en-US" sz="14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ensure equitable compensation to support capacity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20092"/>
                  </a:ext>
                </a:extLst>
              </a:tr>
              <a:tr h="8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4. Improve Data Collection</a:t>
                      </a: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 information specific to the unique challenges of rural communities and </a:t>
                      </a:r>
                      <a:r>
                        <a:rPr lang="en-US" sz="1400" b="0" i="0" u="none" kern="1200" dirty="0">
                          <a:solidFill>
                            <a:srgbClr val="385D8B"/>
                          </a:solidFill>
                          <a:latin typeface="+mn-lt"/>
                          <a:ea typeface="+mn-ea"/>
                          <a:cs typeface="+mn-cs"/>
                        </a:rPr>
                        <a:t>use that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 to promote change.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Examine rural population, school enrollment and valuation trends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understand the consequence of inaction.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Examine cost of inaction in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addressing distressed properties that block redevelopment.</a:t>
                      </a: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63410"/>
                  </a:ext>
                </a:extLst>
              </a:tr>
              <a:tr h="1185062"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700" b="0" i="0" u="none" dirty="0">
                          <a:solidFill>
                            <a:schemeClr val="tx2"/>
                          </a:solidFill>
                          <a:latin typeface="+mj-lt"/>
                        </a:rPr>
                        <a:t>5. Spotlight Rural Communities</a:t>
                      </a:r>
                    </a:p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endParaRPr lang="en-US" sz="1700" b="0" i="0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None/>
                      </a:pPr>
                      <a:endParaRPr lang="en-US" sz="1700" b="0" i="0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109728" marT="54864" marB="54864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endParaRPr lang="en-US" sz="1400" dirty="0">
                        <a:solidFill>
                          <a:srgbClr val="575757"/>
                        </a:solidFill>
                        <a:latin typeface="+mj-lt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a variety of state and local resources to </a:t>
                      </a:r>
                      <a:r>
                        <a:rPr lang="en-US" sz="1400" b="0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highlight strengths and attractiveness of rural communities. </a:t>
                      </a: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cs typeface="Calibri" panose="020F0502020204030204" pitchFamily="34" charset="0"/>
                        </a:rPr>
                        <a:t>Expand investment and marketing to support rural tourism, digital and creative economies</a:t>
                      </a:r>
                    </a:p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0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891" marB="43891" anchor="ctr"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88716212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825FC1-3CD0-886B-A9B7-2390E6D9283D}"/>
              </a:ext>
            </a:extLst>
          </p:cNvPr>
          <p:cNvCxnSpPr>
            <a:cxnSpLocks/>
          </p:cNvCxnSpPr>
          <p:nvPr/>
        </p:nvCxnSpPr>
        <p:spPr>
          <a:xfrm>
            <a:off x="5074045" y="1535927"/>
            <a:ext cx="0" cy="38039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20A8B-96E4-C37D-A879-849C13437856}"/>
              </a:ext>
            </a:extLst>
          </p:cNvPr>
          <p:cNvCxnSpPr/>
          <p:nvPr/>
        </p:nvCxnSpPr>
        <p:spPr>
          <a:xfrm>
            <a:off x="4523969" y="3298380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ED85D0-AA26-FCA4-6DA4-31EBD0FE5DB9}"/>
              </a:ext>
            </a:extLst>
          </p:cNvPr>
          <p:cNvCxnSpPr/>
          <p:nvPr/>
        </p:nvCxnSpPr>
        <p:spPr>
          <a:xfrm>
            <a:off x="4523969" y="4263986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BD39D-846A-5C9B-626F-8297A362DB21}"/>
              </a:ext>
            </a:extLst>
          </p:cNvPr>
          <p:cNvCxnSpPr/>
          <p:nvPr/>
        </p:nvCxnSpPr>
        <p:spPr>
          <a:xfrm>
            <a:off x="4523969" y="5010137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34187E-049F-A734-AD0C-62FA274D2955}"/>
              </a:ext>
            </a:extLst>
          </p:cNvPr>
          <p:cNvCxnSpPr/>
          <p:nvPr/>
        </p:nvCxnSpPr>
        <p:spPr>
          <a:xfrm>
            <a:off x="4523969" y="6414655"/>
            <a:ext cx="359243" cy="0"/>
          </a:xfrm>
          <a:prstGeom prst="line">
            <a:avLst/>
          </a:prstGeom>
          <a:noFill/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>
                    <a:lumMod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4954B-80F3-40A1-A3E0-B15E20E483EA}"/>
              </a:ext>
            </a:extLst>
          </p:cNvPr>
          <p:cNvSpPr/>
          <p:nvPr/>
        </p:nvSpPr>
        <p:spPr>
          <a:xfrm>
            <a:off x="4288307" y="2091432"/>
            <a:ext cx="359243" cy="1080433"/>
          </a:xfrm>
          <a:prstGeom prst="rect">
            <a:avLst/>
          </a:prstGeom>
          <a:solidFill>
            <a:srgbClr val="3EAD92">
              <a:lumMod val="10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4BB87-49B2-F317-F7AE-A016D830F5FC}"/>
              </a:ext>
            </a:extLst>
          </p:cNvPr>
          <p:cNvSpPr/>
          <p:nvPr/>
        </p:nvSpPr>
        <p:spPr>
          <a:xfrm>
            <a:off x="4681176" y="2091429"/>
            <a:ext cx="392872" cy="1086143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BFFA9-25C0-B96D-0E34-EA252CBCC346}"/>
              </a:ext>
            </a:extLst>
          </p:cNvPr>
          <p:cNvSpPr/>
          <p:nvPr/>
        </p:nvSpPr>
        <p:spPr>
          <a:xfrm>
            <a:off x="4288307" y="3282851"/>
            <a:ext cx="359243" cy="904518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04EE5A-02F0-40E2-6C83-42CEA98B6FE0}"/>
              </a:ext>
            </a:extLst>
          </p:cNvPr>
          <p:cNvSpPr/>
          <p:nvPr/>
        </p:nvSpPr>
        <p:spPr>
          <a:xfrm>
            <a:off x="4703662" y="3281180"/>
            <a:ext cx="359243" cy="896105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BBD54C-9279-E47E-3C6C-DF0F352C9B9F}"/>
              </a:ext>
            </a:extLst>
          </p:cNvPr>
          <p:cNvSpPr/>
          <p:nvPr/>
        </p:nvSpPr>
        <p:spPr>
          <a:xfrm>
            <a:off x="4283294" y="4317875"/>
            <a:ext cx="359243" cy="1205562"/>
          </a:xfrm>
          <a:prstGeom prst="rect">
            <a:avLst/>
          </a:prstGeom>
          <a:solidFill>
            <a:srgbClr val="197A5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2722E1-7ACE-6018-5FBC-84DE61EC612D}"/>
              </a:ext>
            </a:extLst>
          </p:cNvPr>
          <p:cNvSpPr/>
          <p:nvPr/>
        </p:nvSpPr>
        <p:spPr>
          <a:xfrm>
            <a:off x="4697990" y="4318904"/>
            <a:ext cx="359243" cy="1205569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75582-CDFA-A826-A48D-CC6939F390C2}"/>
              </a:ext>
            </a:extLst>
          </p:cNvPr>
          <p:cNvSpPr/>
          <p:nvPr/>
        </p:nvSpPr>
        <p:spPr>
          <a:xfrm>
            <a:off x="4321934" y="5661874"/>
            <a:ext cx="359243" cy="834714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A41A8-8858-60D2-45A7-991FC03D8E3B}"/>
              </a:ext>
            </a:extLst>
          </p:cNvPr>
          <p:cNvSpPr/>
          <p:nvPr/>
        </p:nvSpPr>
        <p:spPr>
          <a:xfrm>
            <a:off x="4714804" y="5661873"/>
            <a:ext cx="359243" cy="834714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BA8892-3AA9-FCCD-B35E-12B1EB7D869C}"/>
              </a:ext>
            </a:extLst>
          </p:cNvPr>
          <p:cNvSpPr/>
          <p:nvPr/>
        </p:nvSpPr>
        <p:spPr>
          <a:xfrm>
            <a:off x="4321934" y="6633981"/>
            <a:ext cx="359243" cy="505897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07E530-1D44-05DA-5ECA-2EA1D09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6" y="315927"/>
            <a:ext cx="13120020" cy="398879"/>
          </a:xfrm>
        </p:spPr>
        <p:txBody>
          <a:bodyPr vert="horz">
            <a:noAutofit/>
          </a:bodyPr>
          <a:lstStyle/>
          <a:p>
            <a:r>
              <a:rPr lang="en-US" sz="3120" b="1" dirty="0"/>
              <a:t>Rural | </a:t>
            </a:r>
            <a:r>
              <a:rPr lang="en-US" sz="3120" dirty="0"/>
              <a:t>Top recommended levers for state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3A68C-333F-903F-BAA3-82A756F879E8}"/>
              </a:ext>
            </a:extLst>
          </p:cNvPr>
          <p:cNvSpPr/>
          <p:nvPr/>
        </p:nvSpPr>
        <p:spPr>
          <a:xfrm>
            <a:off x="4726611" y="6633981"/>
            <a:ext cx="347435" cy="505898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891" rIns="0" bIns="438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192">
              <a:defRPr/>
            </a:pPr>
            <a:endParaRPr lang="en-US" sz="144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3858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9a9541-a01a-46a8-96bf-ba9c58e7ae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828B99E894AB515430D0AB42481" ma:contentTypeVersion="11" ma:contentTypeDescription="Create a new document." ma:contentTypeScope="" ma:versionID="0778500e2e12e105aebad1bca341aa96">
  <xsd:schema xmlns:xsd="http://www.w3.org/2001/XMLSchema" xmlns:xs="http://www.w3.org/2001/XMLSchema" xmlns:p="http://schemas.microsoft.com/office/2006/metadata/properties" xmlns:ns3="a19a9541-a01a-46a8-96bf-ba9c58e7aec4" xmlns:ns4="4b9137e2-6d38-4130-8690-906f1aa10239" targetNamespace="http://schemas.microsoft.com/office/2006/metadata/properties" ma:root="true" ma:fieldsID="5fa43891780e6fb469c9d94c33811dfb" ns3:_="" ns4:_="">
    <xsd:import namespace="a19a9541-a01a-46a8-96bf-ba9c58e7aec4"/>
    <xsd:import namespace="4b9137e2-6d38-4130-8690-906f1aa102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a9541-a01a-46a8-96bf-ba9c58e7a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37e2-6d38-4130-8690-906f1aa10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F532B-5A9C-4337-859F-753C7CFDF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EEF59-1358-42AD-BBD9-955AA91A635D}">
  <ds:schemaRefs>
    <ds:schemaRef ds:uri="http://schemas.microsoft.com/office/2006/documentManagement/types"/>
    <ds:schemaRef ds:uri="http://www.w3.org/XML/1998/namespace"/>
    <ds:schemaRef ds:uri="a19a9541-a01a-46a8-96bf-ba9c58e7aec4"/>
    <ds:schemaRef ds:uri="http://schemas.microsoft.com/office/infopath/2007/PartnerControls"/>
    <ds:schemaRef ds:uri="http://schemas.openxmlformats.org/package/2006/metadata/core-properties"/>
    <ds:schemaRef ds:uri="4b9137e2-6d38-4130-8690-906f1aa10239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C3AD75-429F-4B06-87CE-73DE54008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9a9541-a01a-46a8-96bf-ba9c58e7aec4"/>
    <ds:schemaRef ds:uri="4b9137e2-6d38-4130-8690-906f1aa10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118673</TotalTime>
  <Words>3230</Words>
  <Application>Microsoft Office PowerPoint</Application>
  <PresentationFormat>Custom</PresentationFormat>
  <Paragraphs>283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Gill Sans MT</vt:lpstr>
      <vt:lpstr>Symbol</vt:lpstr>
      <vt:lpstr>Trebuchet MS</vt:lpstr>
      <vt:lpstr>Office Theme</vt:lpstr>
      <vt:lpstr>3_Office Theme</vt:lpstr>
      <vt:lpstr>MBTA Grid 16:9</vt:lpstr>
      <vt:lpstr>5_Office Theme</vt:lpstr>
      <vt:lpstr>think-cell Slide</vt:lpstr>
      <vt:lpstr>Key Takeaways from Regional Session Breakout Tables</vt:lpstr>
      <vt:lpstr>Life Sciences| Opportunities &amp; challenges for sub-sector, and what success looks like from an economic development perspective</vt:lpstr>
      <vt:lpstr>Tech/Venture | Top recommended levers for state support</vt:lpstr>
      <vt:lpstr>Real Estate &amp; Development | Top recommended levers for state support</vt:lpstr>
      <vt:lpstr>Advanced Manufacturing | Top recommended levers for state support</vt:lpstr>
      <vt:lpstr>Climate | Top recommended levers for state support</vt:lpstr>
      <vt:lpstr>Tourism | Top recommended levers for state support</vt:lpstr>
      <vt:lpstr>Small Business | Top recommended levers for state support</vt:lpstr>
      <vt:lpstr>Rural | Top recommended levers for state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O'Hanlon, Rory C.  (EOHED)</dc:creator>
  <cp:lastModifiedBy>Gobi, Anne (EOHED)</cp:lastModifiedBy>
  <cp:revision>314</cp:revision>
  <cp:lastPrinted>2023-07-11T13:51:48Z</cp:lastPrinted>
  <dcterms:created xsi:type="dcterms:W3CDTF">2020-09-04T18:17:45Z</dcterms:created>
  <dcterms:modified xsi:type="dcterms:W3CDTF">2024-01-18T16:52:45Z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0x010100C9AA2828B99E894AB515430D0AB42481</vt:lpwstr>
  </property>
  <property fmtid="{D5CDD505-2E9C-101B-9397-08002B2CF9AE}" pid="3" name="MediaServiceImageTags">
    <vt:lpwstr/>
  </property>
</Properties>
</file>